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01" r:id="rId3"/>
    <p:sldId id="300" r:id="rId4"/>
    <p:sldId id="305" r:id="rId5"/>
    <p:sldId id="304" r:id="rId6"/>
    <p:sldId id="276" r:id="rId7"/>
    <p:sldId id="302" r:id="rId8"/>
    <p:sldId id="274" r:id="rId9"/>
    <p:sldId id="280" r:id="rId10"/>
    <p:sldId id="278" r:id="rId11"/>
    <p:sldId id="286" r:id="rId12"/>
    <p:sldId id="292" r:id="rId13"/>
    <p:sldId id="285" r:id="rId14"/>
    <p:sldId id="291" r:id="rId15"/>
    <p:sldId id="289" r:id="rId16"/>
    <p:sldId id="290" r:id="rId17"/>
    <p:sldId id="293" r:id="rId18"/>
    <p:sldId id="294" r:id="rId19"/>
    <p:sldId id="295" r:id="rId20"/>
    <p:sldId id="298" r:id="rId21"/>
    <p:sldId id="299" r:id="rId22"/>
    <p:sldId id="260" r:id="rId23"/>
    <p:sldId id="266" r:id="rId2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0099CC"/>
    <a:srgbClr val="009999"/>
    <a:srgbClr val="4E7AAA"/>
    <a:srgbClr val="336699"/>
    <a:srgbClr val="BF1C1B"/>
    <a:srgbClr val="D80C18"/>
    <a:srgbClr val="B30000"/>
    <a:srgbClr val="484848"/>
    <a:srgbClr val="484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8DCB4733-FEB9-41AC-9B42-853C5B3B0F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6508E9E-6727-412E-AE6B-F742D42E01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66B4E-13DF-4D2E-9010-982C80C2435D}" type="datetimeFigureOut">
              <a:rPr kumimoji="1" lang="ja-JP" altLang="en-US" smtClean="0"/>
              <a:t>2019/4/3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D47CD37-C131-4205-9D20-B678282B6F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ja-JP"/>
              <a:t>© 2017 ForceMedia, Inc.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71A7FA3-0FF3-452F-B7EC-E1F9000141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5E11C-DC15-4B3A-AC01-99AF903D90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457570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585F7-9AD2-4909-8649-90E441B2C630}" type="datetimeFigureOut">
              <a:rPr kumimoji="1" lang="ja-JP" altLang="en-US" smtClean="0"/>
              <a:t>2019/4/3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ja-JP"/>
              <a:t>© 2017 ForceMedia, Inc.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2DE71-F5C4-4841-B497-A6165B84A0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231751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mailto:qnap_inq@forcemedia.co.jp" TargetMode="External"/><Relationship Id="rId4" Type="http://schemas.openxmlformats.org/officeDocument/2006/relationships/hyperlink" Target="https://www.forcemedia.co.jp/inquiry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>
            <a:extLst>
              <a:ext uri="{FF2B5EF4-FFF2-40B4-BE49-F238E27FC236}">
                <a16:creationId xmlns:a16="http://schemas.microsoft.com/office/drawing/2014/main" id="{3E71890B-A587-457C-AD58-7408777A6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6000" y="4473120"/>
            <a:ext cx="8640000" cy="1620000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JP" altLang="en-US" dirty="0"/>
          </a:p>
        </p:txBody>
      </p:sp>
      <p:pic>
        <p:nvPicPr>
          <p:cNvPr id="9" name="ForceMedia Logo" descr="クリップアー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73116101-EFC3-4B68-8093-E36E923DAF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391559"/>
            <a:ext cx="2601451" cy="543275"/>
          </a:xfrm>
          <a:prstGeom prst="rect">
            <a:avLst/>
          </a:prstGeom>
        </p:spPr>
      </p:pic>
      <p:cxnSp>
        <p:nvCxnSpPr>
          <p:cNvPr id="10" name="直線コネクタ １">
            <a:extLst>
              <a:ext uri="{FF2B5EF4-FFF2-40B4-BE49-F238E27FC236}">
                <a16:creationId xmlns:a16="http://schemas.microsoft.com/office/drawing/2014/main" id="{78C9D79B-BC4E-4800-AE06-D3BB857E9A39}"/>
              </a:ext>
            </a:extLst>
          </p:cNvPr>
          <p:cNvCxnSpPr/>
          <p:nvPr userDrawn="1"/>
        </p:nvCxnSpPr>
        <p:spPr>
          <a:xfrm>
            <a:off x="1524000" y="3688173"/>
            <a:ext cx="9144000" cy="0"/>
          </a:xfrm>
          <a:prstGeom prst="line">
            <a:avLst/>
          </a:prstGeom>
          <a:ln w="28575">
            <a:solidFill>
              <a:srgbClr val="BF1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タイトル 17">
            <a:extLst>
              <a:ext uri="{FF2B5EF4-FFF2-40B4-BE49-F238E27FC236}">
                <a16:creationId xmlns:a16="http://schemas.microsoft.com/office/drawing/2014/main" id="{8BF50D65-7CD6-4827-93ED-175464134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000" y="1752311"/>
            <a:ext cx="8640000" cy="1800000"/>
          </a:xfrm>
        </p:spPr>
        <p:txBody>
          <a:bodyPr/>
          <a:lstStyle>
            <a:lvl1pPr algn="ctr">
              <a:lnSpc>
                <a:spcPct val="100000"/>
              </a:lnSpc>
              <a:defRPr sz="48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20" name="図プレースホルダー 19">
            <a:extLst>
              <a:ext uri="{FF2B5EF4-FFF2-40B4-BE49-F238E27FC236}">
                <a16:creationId xmlns:a16="http://schemas.microsoft.com/office/drawing/2014/main" id="{E977F26F-EAF0-49A2-BC66-12E83880C3F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03089" y="391558"/>
            <a:ext cx="3892911" cy="543275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kumimoji="1" lang="en-US" altLang="ja-JP" dirty="0"/>
              <a:t>Logo</a:t>
            </a:r>
            <a:endParaRPr kumimoji="1" lang="ja-JP" altLang="en-US" dirty="0"/>
          </a:p>
        </p:txBody>
      </p:sp>
      <p:pic>
        <p:nvPicPr>
          <p:cNvPr id="7" name="図 6" descr="モニター, もの, 物体, 置き時計 が含まれている画像&#10;&#10;高い精度で生成された説明">
            <a:extLst>
              <a:ext uri="{FF2B5EF4-FFF2-40B4-BE49-F238E27FC236}">
                <a16:creationId xmlns:a16="http://schemas.microsoft.com/office/drawing/2014/main" id="{289C9FA3-5FAA-4F90-9952-EF96D5343D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139" y="462293"/>
            <a:ext cx="2160000" cy="46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71777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AAD0B4-9FB1-43FA-80F4-010561818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00" y="2655063"/>
            <a:ext cx="8640000" cy="1800000"/>
          </a:xfrm>
        </p:spPr>
        <p:txBody>
          <a:bodyPr anchor="b"/>
          <a:lstStyle>
            <a:lvl1pPr>
              <a:lnSpc>
                <a:spcPct val="100000"/>
              </a:lnSpc>
              <a:defRPr sz="44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pic>
        <p:nvPicPr>
          <p:cNvPr id="11" name="ForceMedia Logo" descr="クリップアー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ADE7CA00-F122-40C7-BD41-4C88F1ECB1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391559"/>
            <a:ext cx="2601451" cy="543275"/>
          </a:xfrm>
          <a:prstGeom prst="rect">
            <a:avLst/>
          </a:prstGeom>
        </p:spPr>
      </p:pic>
      <p:sp>
        <p:nvSpPr>
          <p:cNvPr id="12" name="図プレースホルダー 19">
            <a:extLst>
              <a:ext uri="{FF2B5EF4-FFF2-40B4-BE49-F238E27FC236}">
                <a16:creationId xmlns:a16="http://schemas.microsoft.com/office/drawing/2014/main" id="{34E91949-05CD-47DA-AE44-B1787E3F56E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03089" y="391558"/>
            <a:ext cx="3892911" cy="543275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kumimoji="1" lang="en-US" altLang="ja-JP" dirty="0"/>
              <a:t>Logo</a:t>
            </a:r>
            <a:endParaRPr kumimoji="1" lang="ja-JP" altLang="en-US" dirty="0"/>
          </a:p>
        </p:txBody>
      </p:sp>
      <p:pic>
        <p:nvPicPr>
          <p:cNvPr id="5" name="図 4" descr="モニター, もの, 物体, 置き時計 が含まれている画像&#10;&#10;高い精度で生成された説明">
            <a:extLst>
              <a:ext uri="{FF2B5EF4-FFF2-40B4-BE49-F238E27FC236}">
                <a16:creationId xmlns:a16="http://schemas.microsoft.com/office/drawing/2014/main" id="{FC24452E-3D3D-4965-B00A-6709D913B6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139" y="462293"/>
            <a:ext cx="2160000" cy="46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80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7C6E87-48C4-4DFE-A07D-85EFC869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00" y="199504"/>
            <a:ext cx="8442567" cy="720000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FB5884-589C-4596-A84F-7286FA8F9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000" y="1296000"/>
            <a:ext cx="10440000" cy="504000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838627FA-404E-4475-9902-328E560C507E}"/>
              </a:ext>
            </a:extLst>
          </p:cNvPr>
          <p:cNvCxnSpPr>
            <a:cxnSpLocks/>
          </p:cNvCxnSpPr>
          <p:nvPr userDrawn="1"/>
        </p:nvCxnSpPr>
        <p:spPr>
          <a:xfrm>
            <a:off x="696000" y="1037486"/>
            <a:ext cx="10800000" cy="0"/>
          </a:xfrm>
          <a:prstGeom prst="line">
            <a:avLst/>
          </a:prstGeom>
          <a:ln w="28575">
            <a:solidFill>
              <a:srgbClr val="BF1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ForceMedia Logo">
            <a:extLst>
              <a:ext uri="{FF2B5EF4-FFF2-40B4-BE49-F238E27FC236}">
                <a16:creationId xmlns:a16="http://schemas.microsoft.com/office/drawing/2014/main" id="{6A620B53-7C83-4A72-81A6-2CB4346C9F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2218" y="235393"/>
            <a:ext cx="1585313" cy="331069"/>
          </a:xfrm>
          <a:prstGeom prst="rect">
            <a:avLst/>
          </a:prstGeom>
        </p:spPr>
      </p:pic>
      <p:pic>
        <p:nvPicPr>
          <p:cNvPr id="6" name="図 5" descr="モニター, もの, 物体, 置き時計 が含まれている画像&#10;&#10;高い精度で生成された説明">
            <a:extLst>
              <a:ext uri="{FF2B5EF4-FFF2-40B4-BE49-F238E27FC236}">
                <a16:creationId xmlns:a16="http://schemas.microsoft.com/office/drawing/2014/main" id="{433BD1A0-C153-49F8-9891-48228CEE64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0100" y="633994"/>
            <a:ext cx="1277431" cy="27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92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5B66D8-2D90-4C06-B3FA-F0C4693DE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72E71A-7398-4EBF-A362-FD8F311F5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6000" y="1296000"/>
            <a:ext cx="5040000" cy="504000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E17C6FD-57D3-4AFF-9DE8-1DE413DFE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9484" y="1296000"/>
            <a:ext cx="5040000" cy="504000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9DFFB8F8-D1CC-43F4-815D-82A7C2160120}"/>
              </a:ext>
            </a:extLst>
          </p:cNvPr>
          <p:cNvCxnSpPr>
            <a:cxnSpLocks/>
          </p:cNvCxnSpPr>
          <p:nvPr userDrawn="1"/>
        </p:nvCxnSpPr>
        <p:spPr>
          <a:xfrm>
            <a:off x="696000" y="1037486"/>
            <a:ext cx="10800000" cy="0"/>
          </a:xfrm>
          <a:prstGeom prst="line">
            <a:avLst/>
          </a:prstGeom>
          <a:ln w="28575">
            <a:solidFill>
              <a:srgbClr val="BF1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814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7C6E87-48C4-4DFE-A07D-85EFC869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00" y="199504"/>
            <a:ext cx="10440000" cy="720000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838627FA-404E-4475-9902-328E560C507E}"/>
              </a:ext>
            </a:extLst>
          </p:cNvPr>
          <p:cNvCxnSpPr>
            <a:cxnSpLocks/>
          </p:cNvCxnSpPr>
          <p:nvPr userDrawn="1"/>
        </p:nvCxnSpPr>
        <p:spPr>
          <a:xfrm>
            <a:off x="696000" y="1037486"/>
            <a:ext cx="10800000" cy="0"/>
          </a:xfrm>
          <a:prstGeom prst="line">
            <a:avLst/>
          </a:prstGeom>
          <a:ln w="28575">
            <a:solidFill>
              <a:srgbClr val="BF1C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2">
            <a:extLst>
              <a:ext uri="{FF2B5EF4-FFF2-40B4-BE49-F238E27FC236}">
                <a16:creationId xmlns:a16="http://schemas.microsoft.com/office/drawing/2014/main" id="{565F1EA2-FF28-4219-95AE-2F2C8DA533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925" y="339370"/>
            <a:ext cx="11064238" cy="622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769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カバ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CF40699-7A22-4F94-BC4C-DDB902EFED68}"/>
              </a:ext>
            </a:extLst>
          </p:cNvPr>
          <p:cNvGrpSpPr/>
          <p:nvPr userDrawn="1"/>
        </p:nvGrpSpPr>
        <p:grpSpPr>
          <a:xfrm>
            <a:off x="2004024" y="2330861"/>
            <a:ext cx="8183953" cy="2196278"/>
            <a:chOff x="2497091" y="2330860"/>
            <a:chExt cx="8183953" cy="2196278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8A487C3-0E5E-40CE-9FBA-D78A3A1274ED}"/>
                </a:ext>
              </a:extLst>
            </p:cNvPr>
            <p:cNvGrpSpPr/>
            <p:nvPr/>
          </p:nvGrpSpPr>
          <p:grpSpPr>
            <a:xfrm>
              <a:off x="2497091" y="2341384"/>
              <a:ext cx="3031599" cy="2175231"/>
              <a:chOff x="2254647" y="2476096"/>
              <a:chExt cx="3031599" cy="2175231"/>
            </a:xfrm>
          </p:grpSpPr>
          <p:pic>
            <p:nvPicPr>
              <p:cNvPr id="10" name="図 9">
                <a:extLst>
                  <a:ext uri="{FF2B5EF4-FFF2-40B4-BE49-F238E27FC236}">
                    <a16:creationId xmlns:a16="http://schemas.microsoft.com/office/drawing/2014/main" id="{1DB5259F-331F-4FDC-9347-EFB24998DD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21806" y="2476096"/>
                <a:ext cx="2497281" cy="1674647"/>
              </a:xfrm>
              <a:prstGeom prst="rect">
                <a:avLst/>
              </a:prstGeom>
            </p:spPr>
          </p:pic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872BA0E6-267E-4301-B347-C2FAEB98F1F8}"/>
                  </a:ext>
                </a:extLst>
              </p:cNvPr>
              <p:cNvSpPr txBox="1"/>
              <p:nvPr/>
            </p:nvSpPr>
            <p:spPr bwMode="auto">
              <a:xfrm>
                <a:off x="2254647" y="4251217"/>
                <a:ext cx="3031599" cy="400110"/>
              </a:xfrm>
              <a:prstGeom prst="rect">
                <a:avLst/>
              </a:prstGeom>
              <a:noFill/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sunset" dir="t"/>
              </a:scene3d>
              <a:sp3d prstMaterial="matte"/>
            </p:spPr>
            <p:txBody>
              <a:bodyPr wrap="none">
                <a:spAutoFit/>
              </a:bodyPr>
              <a:lstStyle/>
              <a:p>
                <a:pPr algn="ctr" latinLnBrk="1">
                  <a:defRPr/>
                </a:pPr>
                <a:r>
                  <a:rPr lang="en-US" altLang="ja-JP" sz="2000" b="1" i="1" spc="5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HGS明朝B" pitchFamily="18" charset="-128"/>
                    <a:cs typeface="Times New Roman" panose="02020603050405020304" pitchFamily="18" charset="0"/>
                  </a:rPr>
                  <a:t>- Partnership is</a:t>
                </a:r>
                <a:r>
                  <a:rPr lang="ja-JP" altLang="en-US" sz="2000" b="1" i="1" spc="5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HGS明朝B" pitchFamily="18" charset="-128"/>
                    <a:cs typeface="Times New Roman" panose="02020603050405020304" pitchFamily="18" charset="0"/>
                  </a:rPr>
                  <a:t> </a:t>
                </a:r>
                <a:r>
                  <a:rPr lang="en-US" altLang="ja-JP" sz="2000" b="1" i="1" spc="5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HGS明朝B" pitchFamily="18" charset="-128"/>
                    <a:cs typeface="Times New Roman" panose="02020603050405020304" pitchFamily="18" charset="0"/>
                  </a:rPr>
                  <a:t>My Life -</a:t>
                </a:r>
                <a:endParaRPr lang="ja-JP" altLang="en-US" sz="2000" b="1" i="1" spc="50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HGS明朝B" pitchFamily="18" charset="-128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B8BC9A89-D560-4A00-BF7B-B986F923F3CA}"/>
                </a:ext>
              </a:extLst>
            </p:cNvPr>
            <p:cNvGrpSpPr/>
            <p:nvPr/>
          </p:nvGrpSpPr>
          <p:grpSpPr>
            <a:xfrm>
              <a:off x="6317349" y="2330860"/>
              <a:ext cx="4363695" cy="2196278"/>
              <a:chOff x="6074905" y="2578894"/>
              <a:chExt cx="4363695" cy="2196278"/>
            </a:xfrm>
          </p:grpSpPr>
          <p:sp>
            <p:nvSpPr>
              <p:cNvPr id="5" name="サブタイトル 2">
                <a:extLst>
                  <a:ext uri="{FF2B5EF4-FFF2-40B4-BE49-F238E27FC236}">
                    <a16:creationId xmlns:a16="http://schemas.microsoft.com/office/drawing/2014/main" id="{9417B13F-CE59-49FE-BF59-9B8570B9CF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74905" y="3408644"/>
                <a:ext cx="4363695" cy="1366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 marL="342900" indent="-3429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800">
                    <a:solidFill>
                      <a:schemeClr val="tx1"/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defRPr>
                </a:lvl1pPr>
                <a:lvl2pPr marL="742950" indent="-28575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400">
                    <a:solidFill>
                      <a:schemeClr val="tx1"/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defRPr>
                </a:lvl2pPr>
                <a:lvl3pPr marL="11430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defRPr>
                </a:lvl3pPr>
                <a:lvl4pPr marL="16002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1800">
                    <a:solidFill>
                      <a:schemeClr val="tx1"/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defRPr>
                </a:lvl4pPr>
                <a:lvl5pPr marL="20574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800">
                    <a:solidFill>
                      <a:schemeClr val="tx1"/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defRPr>
                </a:lvl5pPr>
                <a:lvl6pPr marL="25146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latinLnBrk="1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None/>
                </a:pPr>
                <a:r>
                  <a:rPr lang="ja-JP" altLang="en-US" sz="1800" kern="0" dirty="0"/>
                  <a:t>お問い合わせ</a:t>
                </a:r>
                <a:endParaRPr lang="en-US" altLang="ja-JP" sz="1800" kern="0" dirty="0"/>
              </a:p>
              <a:p>
                <a:pPr marL="0" indent="0">
                  <a:buNone/>
                </a:pPr>
                <a:r>
                  <a:rPr lang="en-US" altLang="ja-JP" sz="1800" kern="0" dirty="0"/>
                  <a:t>http://www.forcemedia.co.jp/inquiry</a:t>
                </a:r>
              </a:p>
              <a:p>
                <a:pPr marL="0" indent="0">
                  <a:buNone/>
                </a:pPr>
                <a:r>
                  <a:rPr lang="en-US" altLang="ja-JP" sz="1800" kern="0" dirty="0"/>
                  <a:t>qnap_inq@forcemedia.co.jp</a:t>
                </a:r>
              </a:p>
              <a:p>
                <a:pPr marL="0" indent="0">
                  <a:buNone/>
                </a:pPr>
                <a:r>
                  <a:rPr lang="en-US" altLang="ja-JP" sz="1800" kern="0" dirty="0"/>
                  <a:t>03-5798-5609</a:t>
                </a:r>
                <a:r>
                  <a:rPr lang="ja-JP" altLang="en-US" sz="1800" kern="0" dirty="0"/>
                  <a:t> </a:t>
                </a:r>
                <a:r>
                  <a:rPr lang="en-US" altLang="ja-JP" sz="1400" kern="0" dirty="0"/>
                  <a:t>(</a:t>
                </a:r>
                <a:r>
                  <a:rPr lang="ja-JP" altLang="en-US" sz="1400" kern="0" dirty="0"/>
                  <a:t>平日 </a:t>
                </a:r>
                <a:r>
                  <a:rPr lang="en-US" altLang="ja-JP" sz="1400" kern="0" dirty="0"/>
                  <a:t>9:00</a:t>
                </a:r>
                <a:r>
                  <a:rPr lang="ja-JP" altLang="en-US" sz="1400" kern="0" dirty="0"/>
                  <a:t>～</a:t>
                </a:r>
                <a:r>
                  <a:rPr lang="en-US" altLang="ja-JP" sz="1400" kern="0" dirty="0"/>
                  <a:t>17:00)</a:t>
                </a:r>
                <a:endParaRPr lang="en-US" altLang="ja-JP" sz="1800" kern="0" dirty="0"/>
              </a:p>
            </p:txBody>
          </p:sp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D72FD7FC-C32A-420F-90FC-92AAF77452C3}"/>
                  </a:ext>
                </a:extLst>
              </p:cNvPr>
              <p:cNvSpPr txBox="1"/>
              <p:nvPr/>
            </p:nvSpPr>
            <p:spPr bwMode="auto">
              <a:xfrm>
                <a:off x="8594141" y="2850886"/>
                <a:ext cx="18004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dirty="0">
                    <a:latin typeface="メイリオ"/>
                    <a:ea typeface="メイリオ"/>
                    <a:cs typeface="メイリオ"/>
                  </a:rPr>
                  <a:t>正規販売代理店</a:t>
                </a:r>
                <a:endParaRPr kumimoji="1" lang="ja-JP" altLang="en-US" dirty="0">
                  <a:latin typeface="メイリオ"/>
                  <a:ea typeface="メイリオ"/>
                  <a:cs typeface="メイリオ"/>
                </a:endParaRPr>
              </a:p>
            </p:txBody>
          </p:sp>
          <p:pic>
            <p:nvPicPr>
              <p:cNvPr id="7" name="図 6" descr="モニター, もの, 物体, 置き時計 が含まれている画像&#10;&#10;高い精度で生成された説明">
                <a:extLst>
                  <a:ext uri="{FF2B5EF4-FFF2-40B4-BE49-F238E27FC236}">
                    <a16:creationId xmlns:a16="http://schemas.microsoft.com/office/drawing/2014/main" id="{BDFA43FB-84C8-44AE-B21B-501FC0EE1A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05384" y="2578894"/>
                <a:ext cx="2622875" cy="563073"/>
              </a:xfrm>
              <a:prstGeom prst="rect">
                <a:avLst/>
              </a:prstGeom>
            </p:spPr>
          </p:pic>
          <p:sp>
            <p:nvSpPr>
              <p:cNvPr id="8" name="正方形/長方形 7">
                <a:hlinkClick r:id="rId4"/>
                <a:extLst>
                  <a:ext uri="{FF2B5EF4-FFF2-40B4-BE49-F238E27FC236}">
                    <a16:creationId xmlns:a16="http://schemas.microsoft.com/office/drawing/2014/main" id="{E8A5EC95-FE71-4157-8547-D4DBBB05C207}"/>
                  </a:ext>
                </a:extLst>
              </p:cNvPr>
              <p:cNvSpPr/>
              <p:nvPr/>
            </p:nvSpPr>
            <p:spPr bwMode="auto">
              <a:xfrm>
                <a:off x="6159341" y="3759983"/>
                <a:ext cx="4151915" cy="28575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34" charset="-127"/>
                  <a:ea typeface="굴림" pitchFamily="34" charset="-127"/>
                </a:endParaRPr>
              </a:p>
            </p:txBody>
          </p:sp>
          <p:sp>
            <p:nvSpPr>
              <p:cNvPr id="9" name="正方形/長方形 8">
                <a:hlinkClick r:id="rId5"/>
                <a:extLst>
                  <a:ext uri="{FF2B5EF4-FFF2-40B4-BE49-F238E27FC236}">
                    <a16:creationId xmlns:a16="http://schemas.microsoft.com/office/drawing/2014/main" id="{C3BBFC01-9724-4C30-8753-E59828C855B0}"/>
                  </a:ext>
                </a:extLst>
              </p:cNvPr>
              <p:cNvSpPr/>
              <p:nvPr/>
            </p:nvSpPr>
            <p:spPr bwMode="auto">
              <a:xfrm>
                <a:off x="6159341" y="4105652"/>
                <a:ext cx="3153695" cy="28575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34" charset="-127"/>
                  <a:ea typeface="굴림" pitchFamily="34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1565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カバ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9A6E1877-46A8-49D5-AFB6-EB721FCC3DDD}"/>
              </a:ext>
            </a:extLst>
          </p:cNvPr>
          <p:cNvGrpSpPr/>
          <p:nvPr userDrawn="1"/>
        </p:nvGrpSpPr>
        <p:grpSpPr>
          <a:xfrm>
            <a:off x="4580201" y="2247186"/>
            <a:ext cx="3031599" cy="2363628"/>
            <a:chOff x="4580201" y="2247186"/>
            <a:chExt cx="3031599" cy="2363628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5D15D8E4-B65C-4470-A47A-0538A12AF0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clrChange>
                <a:clrFrom>
                  <a:srgbClr val="FCFCFA"/>
                </a:clrFrom>
                <a:clrTo>
                  <a:srgbClr val="FCFCF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6176" y="2247186"/>
              <a:ext cx="2779648" cy="2051051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5D4EF9A7-886F-43A5-9BAB-D8FF53CDDABA}"/>
                </a:ext>
              </a:extLst>
            </p:cNvPr>
            <p:cNvSpPr txBox="1"/>
            <p:nvPr/>
          </p:nvSpPr>
          <p:spPr bwMode="auto">
            <a:xfrm>
              <a:off x="4580201" y="4210704"/>
              <a:ext cx="3031599" cy="400110"/>
            </a:xfrm>
            <a:prstGeom prst="rect">
              <a:avLst/>
            </a:prstGeom>
            <a:noFill/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sunset" dir="t"/>
            </a:scene3d>
            <a:sp3d prstMaterial="matte"/>
          </p:spPr>
          <p:txBody>
            <a:bodyPr wrap="none">
              <a:spAutoFit/>
            </a:bodyPr>
            <a:lstStyle/>
            <a:p>
              <a:pPr algn="ctr" latinLnBrk="1">
                <a:defRPr/>
              </a:pPr>
              <a:r>
                <a:rPr lang="en-US" altLang="ja-JP" sz="2000" b="1" i="1" spc="50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HGS明朝B" pitchFamily="18" charset="-128"/>
                  <a:cs typeface="Times New Roman" panose="02020603050405020304" pitchFamily="18" charset="0"/>
                </a:rPr>
                <a:t>- Partnership is</a:t>
              </a:r>
              <a:r>
                <a:rPr lang="ja-JP" altLang="en-US" sz="2000" b="1" i="1" spc="50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HGS明朝B" pitchFamily="18" charset="-128"/>
                  <a:cs typeface="Times New Roman" panose="02020603050405020304" pitchFamily="18" charset="0"/>
                </a:rPr>
                <a:t> </a:t>
              </a:r>
              <a:r>
                <a:rPr lang="en-US" altLang="ja-JP" sz="2000" b="1" i="1" spc="50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HGS明朝B" pitchFamily="18" charset="-128"/>
                  <a:cs typeface="Times New Roman" panose="02020603050405020304" pitchFamily="18" charset="0"/>
                </a:rPr>
                <a:t>My Life -</a:t>
              </a:r>
              <a:endParaRPr lang="ja-JP" altLang="en-US" sz="2000" b="1" i="1" spc="5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HGS明朝B" pitchFamily="18" charset="-128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3521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ッター１">
            <a:extLst>
              <a:ext uri="{FF2B5EF4-FFF2-40B4-BE49-F238E27FC236}">
                <a16:creationId xmlns:a16="http://schemas.microsoft.com/office/drawing/2014/main" id="{AA9F0126-FF0E-49CA-A062-AE4D5F8C8072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6570000"/>
            <a:ext cx="12192000" cy="288000"/>
          </a:xfrm>
          <a:prstGeom prst="rect">
            <a:avLst/>
          </a:prstGeom>
          <a:solidFill>
            <a:srgbClr val="BF1C1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1">
              <a:defRPr/>
            </a:pPr>
            <a:endParaRPr lang="ja-JP" altLang="en-US" dirty="0"/>
          </a:p>
        </p:txBody>
      </p:sp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13A1362-9EA4-42E2-8E7B-348E17C15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00" y="199504"/>
            <a:ext cx="10440000" cy="72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1">
            <a:extLst>
              <a:ext uri="{FF2B5EF4-FFF2-40B4-BE49-F238E27FC236}">
                <a16:creationId xmlns:a16="http://schemas.microsoft.com/office/drawing/2014/main" id="{5EB4A604-0D89-4532-8AC3-987265304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6000" y="1296000"/>
            <a:ext cx="10440000" cy="50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501C2B8-16D1-4741-8C5C-D5B8DD56700D}"/>
              </a:ext>
            </a:extLst>
          </p:cNvPr>
          <p:cNvSpPr txBox="1"/>
          <p:nvPr userDrawn="1"/>
        </p:nvSpPr>
        <p:spPr>
          <a:xfrm>
            <a:off x="4739373" y="6581001"/>
            <a:ext cx="2713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chemeClr val="bg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© 2019 ForceMedia, Inc.</a:t>
            </a:r>
            <a:endParaRPr kumimoji="1" lang="ja-JP" altLang="en-US" sz="1200" dirty="0">
              <a:solidFill>
                <a:schemeClr val="bg1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83CD8D2-9455-4AFD-8B06-44F7F6ED0840}"/>
              </a:ext>
            </a:extLst>
          </p:cNvPr>
          <p:cNvSpPr txBox="1"/>
          <p:nvPr userDrawn="1"/>
        </p:nvSpPr>
        <p:spPr>
          <a:xfrm>
            <a:off x="10724035" y="6581001"/>
            <a:ext cx="771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301B10C-A842-4238-9B9A-CED445930F17}" type="slidenum">
              <a:rPr kumimoji="1" lang="en-US" altLang="ja-JP" sz="1200" smtClean="0">
                <a:solidFill>
                  <a:schemeClr val="bg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‹#›</a:t>
            </a:fld>
            <a:endParaRPr kumimoji="1" lang="ja-JP" altLang="en-US" sz="1200" dirty="0">
              <a:solidFill>
                <a:schemeClr val="bg1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341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63" r:id="rId5"/>
    <p:sldLayoutId id="2147483655" r:id="rId6"/>
    <p:sldLayoutId id="2147483664" r:id="rId7"/>
    <p:sldLayoutId id="2147483657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1pPr>
      <a:lvl2pPr marL="612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2pPr>
      <a:lvl3pPr marL="972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3pPr>
      <a:lvl4pPr marL="1296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4pPr>
      <a:lvl5pPr marL="16200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qnap.com/ja-jp/download?model=tr-004&amp;category=utility" TargetMode="Externa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FBF3846C-F606-4AE2-9F86-EDE37122C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/>
              <a:t>RAID</a:t>
            </a:r>
            <a:r>
              <a:rPr lang="ja-JP" altLang="en-US" sz="3600" dirty="0"/>
              <a:t>拡張エンクロージャー</a:t>
            </a:r>
            <a:br>
              <a:rPr lang="en-US" altLang="ja-JP" sz="3600" dirty="0"/>
            </a:br>
            <a:r>
              <a:rPr lang="en-US" altLang="ja-JP" sz="3600" dirty="0"/>
              <a:t>TR</a:t>
            </a:r>
            <a:r>
              <a:rPr lang="ja-JP" altLang="en-US" sz="3600" dirty="0"/>
              <a:t>シリーズ</a:t>
            </a:r>
            <a:r>
              <a:rPr lang="en-US" altLang="ja-JP" sz="3600" dirty="0"/>
              <a:t>(TR-002/TR-004)</a:t>
            </a:r>
            <a:r>
              <a:rPr lang="ja-JP" altLang="en-US" sz="3600" dirty="0"/>
              <a:t>のご紹介</a:t>
            </a:r>
            <a:endParaRPr kumimoji="1" lang="ja-JP" altLang="en-US" sz="3600" dirty="0"/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F5DF6D48-0266-410C-B49E-0C9919E5B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8808" y="4338056"/>
            <a:ext cx="4384092" cy="1752600"/>
          </a:xfrm>
        </p:spPr>
        <p:txBody>
          <a:bodyPr/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endParaRPr kumimoji="1" lang="en-US" altLang="ja-JP" sz="2400" dirty="0"/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kumimoji="1" lang="en-US" altLang="ja-JP" sz="2400" dirty="0"/>
              <a:t>QNAP </a:t>
            </a:r>
            <a:r>
              <a:rPr kumimoji="1" lang="ja-JP" altLang="en-US" sz="2400" dirty="0"/>
              <a:t>正規販売代理店</a:t>
            </a:r>
            <a:endParaRPr kumimoji="1" lang="en-US" altLang="ja-JP" sz="2400" dirty="0"/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kumimoji="1" lang="ja-JP" altLang="en-US" sz="2400" dirty="0"/>
              <a:t>株式会社フォースメディア</a:t>
            </a:r>
            <a:endParaRPr kumimoji="1" lang="en-US" altLang="ja-JP" sz="2400" dirty="0"/>
          </a:p>
        </p:txBody>
      </p:sp>
      <p:pic>
        <p:nvPicPr>
          <p:cNvPr id="1026" name="Picture 2" descr="https://www.qnap.com/i/_attach_file/product/photo/800_500/388_1550545364_TR-002_Top-right.png?v=1">
            <a:extLst>
              <a:ext uri="{FF2B5EF4-FFF2-40B4-BE49-F238E27FC236}">
                <a16:creationId xmlns:a16="http://schemas.microsoft.com/office/drawing/2014/main" id="{8467A2FF-7DEE-4B25-8C6F-E38550C4C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5416"/>
            <a:ext cx="381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qnap.com/i/_attach_file/product/photo/800_500/361_1543485730_TR-004_Top-right..png?v=5">
            <a:extLst>
              <a:ext uri="{FF2B5EF4-FFF2-40B4-BE49-F238E27FC236}">
                <a16:creationId xmlns:a16="http://schemas.microsoft.com/office/drawing/2014/main" id="{74CB4BAD-1107-42C2-A135-D77A72A71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395" y="3935416"/>
            <a:ext cx="381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66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B0A77509-2212-469E-B515-D5F5727DF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573" y="1265004"/>
            <a:ext cx="9096375" cy="5048250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A80365CE-9201-4659-B1DF-91F031C41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00" y="199504"/>
            <a:ext cx="8326723" cy="720000"/>
          </a:xfrm>
        </p:spPr>
        <p:txBody>
          <a:bodyPr/>
          <a:lstStyle/>
          <a:p>
            <a:r>
              <a:rPr lang="en-US" altLang="ja-JP" dirty="0"/>
              <a:t>TR-004</a:t>
            </a:r>
            <a:r>
              <a:rPr lang="ja-JP" altLang="en-US" dirty="0"/>
              <a:t>の用途 </a:t>
            </a:r>
            <a:r>
              <a:rPr kumimoji="1" lang="ja-JP" altLang="en-US" dirty="0"/>
              <a:t>その①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8B17ECD-763F-4B9F-B6B4-F858A93E0ADF}"/>
              </a:ext>
            </a:extLst>
          </p:cNvPr>
          <p:cNvSpPr/>
          <p:nvPr/>
        </p:nvSpPr>
        <p:spPr>
          <a:xfrm>
            <a:off x="2064878" y="1365672"/>
            <a:ext cx="79448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 dirty="0">
                <a:solidFill>
                  <a:schemeClr val="bg1"/>
                </a:solidFill>
              </a:rPr>
              <a:t>PC</a:t>
            </a:r>
            <a:r>
              <a:rPr lang="ja-JP" altLang="en-US" sz="3200" dirty="0">
                <a:solidFill>
                  <a:schemeClr val="bg1"/>
                </a:solidFill>
              </a:rPr>
              <a:t>容量拡張用に外付け</a:t>
            </a:r>
            <a:r>
              <a:rPr lang="en-US" altLang="ja-JP" sz="3200" dirty="0">
                <a:solidFill>
                  <a:schemeClr val="bg1"/>
                </a:solidFill>
              </a:rPr>
              <a:t>HDD</a:t>
            </a:r>
            <a:r>
              <a:rPr lang="ja-JP" altLang="en-US" sz="3200" dirty="0">
                <a:solidFill>
                  <a:schemeClr val="bg1"/>
                </a:solidFill>
              </a:rPr>
              <a:t>として利用する</a:t>
            </a:r>
            <a:endParaRPr lang="ja-JP" altLang="en-US" sz="32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DA25EE6-D748-403D-9A40-0935CF1CF01C}"/>
              </a:ext>
            </a:extLst>
          </p:cNvPr>
          <p:cNvSpPr/>
          <p:nvPr/>
        </p:nvSpPr>
        <p:spPr>
          <a:xfrm>
            <a:off x="150363" y="2682067"/>
            <a:ext cx="459202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1.External</a:t>
            </a:r>
            <a:r>
              <a:rPr lang="ja-JP" altLang="en-US" sz="2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ja-JP" sz="20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RAID Manager</a:t>
            </a:r>
            <a:r>
              <a:rPr lang="ja-JP" altLang="en-US" sz="20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のダウンロード</a:t>
            </a:r>
            <a:endParaRPr lang="en-US" altLang="ja-JP" sz="20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6BCD261-BEE5-4478-817F-087C8515F976}"/>
              </a:ext>
            </a:extLst>
          </p:cNvPr>
          <p:cNvSpPr/>
          <p:nvPr/>
        </p:nvSpPr>
        <p:spPr>
          <a:xfrm>
            <a:off x="150363" y="3028890"/>
            <a:ext cx="319991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2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</a:t>
            </a:r>
            <a:r>
              <a:rPr lang="ja-JP" altLang="en-US" sz="2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ディスクのフォーマット</a:t>
            </a:r>
            <a:endParaRPr lang="en-US" altLang="ja-JP" sz="20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87442E1-7B65-4883-8D6F-31954FC57CD5}"/>
              </a:ext>
            </a:extLst>
          </p:cNvPr>
          <p:cNvSpPr/>
          <p:nvPr/>
        </p:nvSpPr>
        <p:spPr>
          <a:xfrm>
            <a:off x="209866" y="2312876"/>
            <a:ext cx="223651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ご利用までの流れ</a:t>
            </a:r>
            <a:endParaRPr lang="en-US" altLang="ja-JP" sz="20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7966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80365CE-9201-4659-B1DF-91F031C41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00" y="199504"/>
            <a:ext cx="8947508" cy="720000"/>
          </a:xfrm>
        </p:spPr>
        <p:txBody>
          <a:bodyPr/>
          <a:lstStyle/>
          <a:p>
            <a:r>
              <a:rPr lang="en-US" altLang="ja-JP" dirty="0"/>
              <a:t>External</a:t>
            </a:r>
            <a:r>
              <a:rPr lang="ja-JP" altLang="en-US" dirty="0"/>
              <a:t> </a:t>
            </a:r>
            <a:r>
              <a:rPr lang="en-US" altLang="ja-JP" dirty="0"/>
              <a:t>RAID Manager</a:t>
            </a:r>
            <a:r>
              <a:rPr lang="ja-JP" altLang="en-US" dirty="0"/>
              <a:t>のダウンロード</a:t>
            </a:r>
            <a:endParaRPr kumimoji="1" lang="ja-JP" altLang="en-US" dirty="0"/>
          </a:p>
        </p:txBody>
      </p:sp>
      <p:pic>
        <p:nvPicPr>
          <p:cNvPr id="35" name="圖片 6">
            <a:extLst>
              <a:ext uri="{FF2B5EF4-FFF2-40B4-BE49-F238E27FC236}">
                <a16:creationId xmlns:a16="http://schemas.microsoft.com/office/drawing/2014/main" id="{99C0E2BF-340C-4991-9BD7-EFA52E1A1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130"/>
          <a:stretch/>
        </p:blipFill>
        <p:spPr>
          <a:xfrm>
            <a:off x="3176227" y="1082208"/>
            <a:ext cx="695951" cy="862552"/>
          </a:xfrm>
          <a:prstGeom prst="rect">
            <a:avLst/>
          </a:prstGeom>
        </p:spPr>
      </p:pic>
      <p:pic>
        <p:nvPicPr>
          <p:cNvPr id="36" name="圖片 8">
            <a:extLst>
              <a:ext uri="{FF2B5EF4-FFF2-40B4-BE49-F238E27FC236}">
                <a16:creationId xmlns:a16="http://schemas.microsoft.com/office/drawing/2014/main" id="{3A79E997-D3AF-4720-A53A-0925BF3D7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130"/>
          <a:stretch/>
        </p:blipFill>
        <p:spPr>
          <a:xfrm>
            <a:off x="6065430" y="1082208"/>
            <a:ext cx="695951" cy="86255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18FF56B2-761E-4144-9B40-E3D38EF7D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205" y="1698078"/>
            <a:ext cx="8773591" cy="483764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4A461ED-BBD8-4644-A01E-9A7ACC1F4625}"/>
              </a:ext>
            </a:extLst>
          </p:cNvPr>
          <p:cNvSpPr/>
          <p:nvPr/>
        </p:nvSpPr>
        <p:spPr>
          <a:xfrm>
            <a:off x="2421817" y="1097756"/>
            <a:ext cx="68114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/>
              </a:rPr>
              <a:t>ダウンロードセンター</a:t>
            </a:r>
            <a:r>
              <a:rPr lang="ja-JP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ja-JP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＞</a:t>
            </a:r>
            <a:r>
              <a:rPr lang="en-US" altLang="ja-JP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ja-JP" alt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ユーティリティ</a:t>
            </a:r>
          </a:p>
        </p:txBody>
      </p:sp>
    </p:spTree>
    <p:extLst>
      <p:ext uri="{BB962C8B-B14F-4D97-AF65-F5344CB8AC3E}">
        <p14:creationId xmlns:p14="http://schemas.microsoft.com/office/powerpoint/2010/main" val="1962991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BDE60D-ECB0-4138-9782-0EB1B6657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ディスクのフォーマット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48C0ECE-4D3F-42F4-8002-C324E08D6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138" y="2515164"/>
            <a:ext cx="4884518" cy="3878882"/>
          </a:xfrm>
          <a:prstGeom prst="rect">
            <a:avLst/>
          </a:prstGeom>
        </p:spPr>
      </p:pic>
      <p:pic>
        <p:nvPicPr>
          <p:cNvPr id="4098" name="Picture 2" descr="QNAP External RAID Manager &#10;デ ハ イ ス の 選 択 &#10;・ TR -004 # 1 &#10;ー ル ① &#10;RAID &#10;構 成 &#10;個 別 デ ィ ス チ 4 &#10;名 前 &#10;個 別 &#10;デ ィ ス り &#10;個 別 &#10;デ ィ ス り 2 &#10;個 別 &#10;デ ィ ス り 3 &#10;個 別 &#10;デ ィ ス り 4 &#10;デ ィ ス り &#10;情 報 &#10;リ 〕 ト ウ ェ ア コ ン ト ロ &#10;構 成 &#10;デ ィ ス り &#10;931.50 Gd &#10;デ ィ ス り 2 &#10;931.50 Gd &#10;デ ィ ス り 3 &#10;931.50 Gd &#10;デ ィ ス り 4 &#10;931.50 Gd &#10;〕 ァ ー ム ウ ェ ア &#10;情 報 &#10;冉 同 期 先 位 &#10;X &#10;0 &#10;十 RAID う ル ー ブ &#10;ス テ ー タ ス &#10;シ リ ア ル 番 号 QI 8A 旧 9969 &#10;ア り シ ョ ン &#10;デ ィ ス り 概 要 &#10;- ( 0 K 引 931 -60G 日 ) &#10;2 &#10;- ( 0 K 引 931 -60G 日 ) &#10;3 &#10;- ( 0 K 引 931 -60G 日 ) &#10;4 &#10;- ( 0 K 引 931 -50 Gd) ">
            <a:extLst>
              <a:ext uri="{FF2B5EF4-FFF2-40B4-BE49-F238E27FC236}">
                <a16:creationId xmlns:a16="http://schemas.microsoft.com/office/drawing/2014/main" id="{22B4B3FD-15CA-4B90-92BD-4D2D97EEC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07" y="1234391"/>
            <a:ext cx="5473393" cy="3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51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80365CE-9201-4659-B1DF-91F031C41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00" y="199504"/>
            <a:ext cx="8326723" cy="720000"/>
          </a:xfrm>
        </p:spPr>
        <p:txBody>
          <a:bodyPr/>
          <a:lstStyle/>
          <a:p>
            <a:r>
              <a:rPr lang="en-US" altLang="ja-JP" dirty="0"/>
              <a:t>QNAP</a:t>
            </a:r>
            <a:r>
              <a:rPr lang="ja-JP" altLang="en-US" dirty="0"/>
              <a:t> </a:t>
            </a:r>
            <a:r>
              <a:rPr lang="en-US" altLang="ja-JP" dirty="0"/>
              <a:t>External</a:t>
            </a:r>
            <a:r>
              <a:rPr lang="ja-JP" altLang="en-US" dirty="0"/>
              <a:t> </a:t>
            </a:r>
            <a:r>
              <a:rPr lang="en-US" altLang="ja-JP" dirty="0"/>
              <a:t>RAID Manager</a:t>
            </a:r>
            <a:endParaRPr kumimoji="1" lang="ja-JP" altLang="en-US" dirty="0"/>
          </a:p>
        </p:txBody>
      </p:sp>
      <p:pic>
        <p:nvPicPr>
          <p:cNvPr id="36" name="圖片 8">
            <a:extLst>
              <a:ext uri="{FF2B5EF4-FFF2-40B4-BE49-F238E27FC236}">
                <a16:creationId xmlns:a16="http://schemas.microsoft.com/office/drawing/2014/main" id="{3A79E997-D3AF-4720-A53A-0925BF3D76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130"/>
          <a:stretch/>
        </p:blipFill>
        <p:spPr>
          <a:xfrm>
            <a:off x="6065430" y="1082208"/>
            <a:ext cx="695951" cy="862553"/>
          </a:xfrm>
          <a:prstGeom prst="rect">
            <a:avLst/>
          </a:prstGeom>
        </p:spPr>
      </p:pic>
      <p:pic>
        <p:nvPicPr>
          <p:cNvPr id="52" name="圖片 10">
            <a:extLst>
              <a:ext uri="{FF2B5EF4-FFF2-40B4-BE49-F238E27FC236}">
                <a16:creationId xmlns:a16="http://schemas.microsoft.com/office/drawing/2014/main" id="{9A302E72-00B8-430F-B0FC-5F4A68436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619"/>
          <a:stretch/>
        </p:blipFill>
        <p:spPr>
          <a:xfrm>
            <a:off x="360960" y="2695711"/>
            <a:ext cx="862979" cy="858576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9972857-0D00-445F-B240-E9C966A8F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60" y="2866320"/>
            <a:ext cx="5551907" cy="342750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99479F9-E2E1-46C2-8987-76EF4FF9E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866320"/>
            <a:ext cx="5566275" cy="3427509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52D478D-D079-4A74-8E13-967EDD42818E}"/>
              </a:ext>
            </a:extLst>
          </p:cNvPr>
          <p:cNvSpPr/>
          <p:nvPr/>
        </p:nvSpPr>
        <p:spPr>
          <a:xfrm>
            <a:off x="672673" y="1711712"/>
            <a:ext cx="1078551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HDD</a:t>
            </a:r>
            <a:r>
              <a:rPr lang="ja-JP" altLang="en-US" sz="320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や</a:t>
            </a:r>
            <a:r>
              <a:rPr lang="en-US" altLang="ja-JP" sz="320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RAID</a:t>
            </a:r>
            <a:r>
              <a:rPr lang="ja-JP" altLang="en-US" sz="320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ステータスが見やすく管理がしやすい</a:t>
            </a:r>
          </a:p>
        </p:txBody>
      </p:sp>
    </p:spTree>
    <p:extLst>
      <p:ext uri="{BB962C8B-B14F-4D97-AF65-F5344CB8AC3E}">
        <p14:creationId xmlns:p14="http://schemas.microsoft.com/office/powerpoint/2010/main" val="2940091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4CEB96-9713-443A-B25E-CE9394349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RAID</a:t>
            </a:r>
            <a:r>
              <a:rPr kumimoji="1" lang="ja-JP" altLang="en-US" dirty="0"/>
              <a:t>グループ削除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329FEBD-AA33-48CC-845E-7829CF184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290" y="1144217"/>
            <a:ext cx="9932650" cy="542810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4A12D2-567B-41A8-B3AE-CFAC86016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828" y="4123557"/>
            <a:ext cx="4526343" cy="147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18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D43451-F1A9-4EA4-8BF5-0E0C020A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TR-004</a:t>
            </a:r>
            <a:r>
              <a:rPr kumimoji="1" lang="ja-JP" altLang="en-US" dirty="0"/>
              <a:t>の用途</a:t>
            </a:r>
            <a:r>
              <a:rPr lang="ja-JP" altLang="en-US" dirty="0"/>
              <a:t> </a:t>
            </a:r>
            <a:r>
              <a:rPr kumimoji="1" lang="ja-JP" altLang="en-US" dirty="0"/>
              <a:t>その②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E4CC2A2-EDED-4806-BF3C-30FC677F82E6}"/>
              </a:ext>
            </a:extLst>
          </p:cNvPr>
          <p:cNvSpPr/>
          <p:nvPr/>
        </p:nvSpPr>
        <p:spPr>
          <a:xfrm>
            <a:off x="1527076" y="1361730"/>
            <a:ext cx="92720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NAS</a:t>
            </a:r>
            <a:r>
              <a:rPr lang="ja-JP" altLang="en-US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の拡張エンクロージャーとして利用する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527A690-0780-4697-AD5C-88B13BB35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768" y="2613526"/>
            <a:ext cx="3414499" cy="3654217"/>
          </a:xfrm>
          <a:prstGeom prst="rect">
            <a:avLst/>
          </a:prstGeom>
        </p:spPr>
      </p:pic>
      <p:pic>
        <p:nvPicPr>
          <p:cNvPr id="2050" name="Picture 2" descr="https://www.qnap.com/i/_attach_file/product/photo/800_500/325_1521185686_TS-932X_Front.png?v=3">
            <a:extLst>
              <a:ext uri="{FF2B5EF4-FFF2-40B4-BE49-F238E27FC236}">
                <a16:creationId xmlns:a16="http://schemas.microsoft.com/office/drawing/2014/main" id="{071BA395-CED3-42A1-A9EB-83EFDE774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525" y="2199257"/>
            <a:ext cx="6297521" cy="393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18">
            <a:extLst>
              <a:ext uri="{FF2B5EF4-FFF2-40B4-BE49-F238E27FC236}">
                <a16:creationId xmlns:a16="http://schemas.microsoft.com/office/drawing/2014/main" id="{5532856A-0FC4-4D15-A8C3-FD0E421765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583326" y="4112882"/>
            <a:ext cx="1015224" cy="344793"/>
          </a:xfrm>
          <a:prstGeom prst="rect">
            <a:avLst/>
          </a:prstGeom>
        </p:spPr>
      </p:pic>
      <p:pic>
        <p:nvPicPr>
          <p:cNvPr id="8" name="圖片 19">
            <a:extLst>
              <a:ext uri="{FF2B5EF4-FFF2-40B4-BE49-F238E27FC236}">
                <a16:creationId xmlns:a16="http://schemas.microsoft.com/office/drawing/2014/main" id="{DBD313A3-E4AC-4F58-92F3-BBDA7A65EF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264545" y="4064538"/>
            <a:ext cx="1271562" cy="44148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B1A87F6-91B8-47EB-A3DE-3209288BB91D}"/>
              </a:ext>
            </a:extLst>
          </p:cNvPr>
          <p:cNvSpPr/>
          <p:nvPr/>
        </p:nvSpPr>
        <p:spPr>
          <a:xfrm>
            <a:off x="2242511" y="5944578"/>
            <a:ext cx="17004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TS-932X</a:t>
            </a:r>
            <a:endParaRPr lang="ja-JP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9C78D5B-0DCD-43B8-B0E6-9131537FA13F}"/>
              </a:ext>
            </a:extLst>
          </p:cNvPr>
          <p:cNvSpPr/>
          <p:nvPr/>
        </p:nvSpPr>
        <p:spPr>
          <a:xfrm>
            <a:off x="8718610" y="5958169"/>
            <a:ext cx="15023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TR-004</a:t>
            </a:r>
            <a:endParaRPr lang="ja-JP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80C9F47-FC3E-49FA-B2EC-39FD5C30E053}"/>
              </a:ext>
            </a:extLst>
          </p:cNvPr>
          <p:cNvSpPr/>
          <p:nvPr/>
        </p:nvSpPr>
        <p:spPr>
          <a:xfrm>
            <a:off x="5264545" y="3227011"/>
            <a:ext cx="22828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USB</a:t>
            </a:r>
            <a:r>
              <a:rPr lang="ja-JP" alt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ja-JP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Type C</a:t>
            </a:r>
            <a:endParaRPr lang="ja-JP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4172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7FBC11-C7BB-408E-A427-58C8C9F9A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776" y="199504"/>
            <a:ext cx="8930730" cy="720000"/>
          </a:xfrm>
        </p:spPr>
        <p:txBody>
          <a:bodyPr/>
          <a:lstStyle/>
          <a:p>
            <a:r>
              <a:rPr kumimoji="1" lang="ja-JP" altLang="en-US" dirty="0"/>
              <a:t>外付け</a:t>
            </a:r>
            <a:r>
              <a:rPr kumimoji="1" lang="en-US" altLang="ja-JP" dirty="0"/>
              <a:t>RAID</a:t>
            </a:r>
            <a:r>
              <a:rPr kumimoji="1" lang="ja-JP" altLang="en-US" dirty="0"/>
              <a:t>エンクロージャー構成ウィーザード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0B34E8D-8D78-4B7A-B182-BACA69AEC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420" y="1788487"/>
            <a:ext cx="9003159" cy="4589713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EF8FDC9-12E4-4DF7-B697-713C48CE7E6A}"/>
              </a:ext>
            </a:extLst>
          </p:cNvPr>
          <p:cNvSpPr/>
          <p:nvPr/>
        </p:nvSpPr>
        <p:spPr>
          <a:xfrm>
            <a:off x="3655275" y="1130146"/>
            <a:ext cx="41264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TR-004</a:t>
            </a:r>
            <a:r>
              <a:rPr lang="ja-JP" alt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を</a:t>
            </a:r>
            <a:r>
              <a:rPr lang="en-US" altLang="ja-JP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NAS</a:t>
            </a:r>
            <a:r>
              <a:rPr lang="ja-JP" alt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に接続</a:t>
            </a:r>
          </a:p>
        </p:txBody>
      </p:sp>
    </p:spTree>
    <p:extLst>
      <p:ext uri="{BB962C8B-B14F-4D97-AF65-F5344CB8AC3E}">
        <p14:creationId xmlns:p14="http://schemas.microsoft.com/office/powerpoint/2010/main" val="4206344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D81D50-33A9-4735-924A-6CB2970FB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RAID</a:t>
            </a:r>
            <a:r>
              <a:rPr lang="ja-JP" altLang="en-US" dirty="0"/>
              <a:t>作成</a:t>
            </a:r>
            <a:r>
              <a:rPr lang="en-US" altLang="ja-JP" dirty="0"/>
              <a:t>~</a:t>
            </a:r>
            <a:r>
              <a:rPr lang="ja-JP" altLang="en-US" dirty="0"/>
              <a:t>ストレージプール作成まで①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C140D90-7559-43EF-961A-3703B3B91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79" y="1148044"/>
            <a:ext cx="5413089" cy="343252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10EA712-D847-4336-9B5A-D96C23901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64307"/>
            <a:ext cx="5414154" cy="341911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297943F-F329-4D84-97C1-2274D5B4649F}"/>
              </a:ext>
            </a:extLst>
          </p:cNvPr>
          <p:cNvSpPr/>
          <p:nvPr/>
        </p:nvSpPr>
        <p:spPr>
          <a:xfrm>
            <a:off x="6224628" y="1667973"/>
            <a:ext cx="541308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RAID</a:t>
            </a:r>
            <a:r>
              <a:rPr lang="ja-JP" altLang="en-US" sz="20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エンクロージャー構成ウィーザードで</a:t>
            </a:r>
            <a:r>
              <a:rPr lang="en-US" altLang="ja-JP" sz="20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RAID</a:t>
            </a:r>
            <a:r>
              <a:rPr lang="ja-JP" altLang="en-US" sz="20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や</a:t>
            </a:r>
            <a:r>
              <a:rPr lang="ja-JP" altLang="en-US" sz="20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ストレージプールを</a:t>
            </a:r>
            <a:r>
              <a:rPr lang="ja-JP" altLang="en-US" sz="20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</a:rPr>
              <a:t>設定します</a:t>
            </a:r>
          </a:p>
        </p:txBody>
      </p:sp>
    </p:spTree>
    <p:extLst>
      <p:ext uri="{BB962C8B-B14F-4D97-AF65-F5344CB8AC3E}">
        <p14:creationId xmlns:p14="http://schemas.microsoft.com/office/powerpoint/2010/main" val="1127509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707861-CF6D-4C91-97E0-4649EE6A0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RAID</a:t>
            </a:r>
            <a:r>
              <a:rPr lang="ja-JP" altLang="en-US" dirty="0"/>
              <a:t>作成</a:t>
            </a:r>
            <a:r>
              <a:rPr lang="en-US" altLang="ja-JP" dirty="0"/>
              <a:t>~</a:t>
            </a:r>
            <a:r>
              <a:rPr lang="ja-JP" altLang="en-US" dirty="0"/>
              <a:t>ストレージプール作成まで②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27F8CB0-689F-4473-83EC-9E05C871B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99" y="1121167"/>
            <a:ext cx="5767956" cy="3642543"/>
          </a:xfrm>
          <a:prstGeom prst="rect">
            <a:avLst/>
          </a:prstGeom>
        </p:spPr>
      </p:pic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55A5F1FD-C386-4DC7-BC0F-8BC978BAA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78055" y="2768202"/>
            <a:ext cx="5760800" cy="365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53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E467ED-5295-4AE4-9C94-C84AC356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RAID</a:t>
            </a:r>
            <a:r>
              <a:rPr lang="ja-JP" altLang="en-US" dirty="0"/>
              <a:t>作成</a:t>
            </a:r>
            <a:r>
              <a:rPr lang="en-US" altLang="ja-JP" dirty="0"/>
              <a:t>~</a:t>
            </a:r>
            <a:r>
              <a:rPr lang="ja-JP" altLang="en-US" dirty="0"/>
              <a:t>ストレージプール作成まで③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98D5D9F-DE7A-49C8-9F74-B7F926D04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159" y="1144238"/>
            <a:ext cx="8455343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46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6C8B56-CE50-4BF8-9FC5-A53EFEA3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TR-002</a:t>
            </a:r>
            <a:r>
              <a:rPr lang="ja-JP" altLang="en-US" dirty="0"/>
              <a:t> 製品仕様</a:t>
            </a:r>
            <a:endParaRPr kumimoji="1" lang="ja-JP" altLang="en-US" dirty="0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D2E27311-F6F6-4704-AF52-7FFBA03763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71793"/>
              </p:ext>
            </p:extLst>
          </p:nvPr>
        </p:nvGraphicFramePr>
        <p:xfrm>
          <a:off x="2945750" y="1277417"/>
          <a:ext cx="8296142" cy="4382430"/>
        </p:xfrm>
        <a:graphic>
          <a:graphicData uri="http://schemas.openxmlformats.org/drawingml/2006/table">
            <a:tbl>
              <a:tblPr/>
              <a:tblGrid>
                <a:gridCol w="1771958">
                  <a:extLst>
                    <a:ext uri="{9D8B030D-6E8A-4147-A177-3AD203B41FA5}">
                      <a16:colId xmlns:a16="http://schemas.microsoft.com/office/drawing/2014/main" val="3712559719"/>
                    </a:ext>
                  </a:extLst>
                </a:gridCol>
                <a:gridCol w="6524184">
                  <a:extLst>
                    <a:ext uri="{9D8B030D-6E8A-4147-A177-3AD203B41FA5}">
                      <a16:colId xmlns:a16="http://schemas.microsoft.com/office/drawing/2014/main" val="1308428662"/>
                    </a:ext>
                  </a:extLst>
                </a:gridCol>
              </a:tblGrid>
              <a:tr h="354485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型番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effectLst/>
                          <a:ea typeface="メイリオ" panose="020B0604030504040204" pitchFamily="50" charset="-128"/>
                        </a:rPr>
                        <a:t>TR-00</a:t>
                      </a:r>
                      <a:r>
                        <a:rPr lang="en-US" altLang="ja-JP" sz="1600" b="1" dirty="0">
                          <a:effectLst/>
                          <a:ea typeface="メイリオ" panose="020B0604030504040204" pitchFamily="50" charset="-128"/>
                        </a:rPr>
                        <a:t>2</a:t>
                      </a:r>
                      <a:endParaRPr lang="ja-JP" sz="1600" b="1" dirty="0">
                        <a:effectLst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65637"/>
                  </a:ext>
                </a:extLst>
              </a:tr>
              <a:tr h="568857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ドライブベイ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2</a:t>
                      </a: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 x 3.5”/2.5” SATA </a:t>
                      </a:r>
                      <a:r>
                        <a:rPr lang="en-US" alt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6</a:t>
                      </a: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Gb/s HDD/SSD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ホットスワップ対応、キーロック付きトレイ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375682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USBポート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1 x USB 3.</a:t>
                      </a:r>
                      <a:r>
                        <a:rPr lang="en-US" alt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1</a:t>
                      </a: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lang="en-US" alt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Gen2</a:t>
                      </a: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(Type-C)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421505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ボタン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取り出し、設定、ワンタッチコピー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687376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スイッチ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パワー、RAID モード (ソフトウェアコントロール、</a:t>
                      </a:r>
                      <a:endParaRPr lang="en-US" altLang="ja-JP" sz="1600" b="1" dirty="0">
                        <a:solidFill>
                          <a:srgbClr val="000000"/>
                        </a:solidFill>
                        <a:effectLst/>
                        <a:ea typeface="メイリオ" panose="020B0604030504040204" pitchFamily="50" charset="-128"/>
                      </a:endParaRP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個別、JBOD、RAID 0/1)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08551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altLang="en-US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最小システム要件</a:t>
                      </a:r>
                      <a:endParaRPr lang="en-US" altLang="ja-JP" sz="1600" b="1" dirty="0">
                        <a:solidFill>
                          <a:srgbClr val="000000"/>
                        </a:solidFill>
                        <a:effectLst/>
                        <a:ea typeface="メイリオ" panose="020B0604030504040204" pitchFamily="50" charset="-128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QNAP NAS: QTS 4.3.6 </a:t>
                      </a:r>
                      <a:r>
                        <a:rPr kumimoji="1" lang="ja-JP" altLang="en-US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以降</a:t>
                      </a:r>
                      <a:endParaRPr kumimoji="1" lang="en-US" altLang="ja-JP" sz="16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kumimoji="1" lang="en-US" altLang="ja-JP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Windows: Windows 7 </a:t>
                      </a:r>
                      <a:r>
                        <a:rPr kumimoji="1" lang="ja-JP" altLang="en-US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以降</a:t>
                      </a:r>
                      <a:endParaRPr kumimoji="1" lang="en-US" altLang="ja-JP" sz="16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kumimoji="1" lang="en-US" altLang="ja-JP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Mac: macOS X 10.11 </a:t>
                      </a:r>
                      <a:r>
                        <a:rPr kumimoji="1" lang="ja-JP" altLang="en-US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以降</a:t>
                      </a:r>
                      <a:endParaRPr kumimoji="1" lang="en-US" altLang="ja-JP" sz="16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kumimoji="1" lang="en-US" altLang="ja-JP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Linux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540587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外形サイズ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169(H) x 1</a:t>
                      </a:r>
                      <a:r>
                        <a:rPr lang="en-US" alt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02</a:t>
                      </a: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(W) x 219(D) mm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859569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重量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本体重量 : 1.</a:t>
                      </a:r>
                      <a:r>
                        <a:rPr lang="en-US" alt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37</a:t>
                      </a: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 kg (HDD非搭載時)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644890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電源ユニット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36</a:t>
                      </a: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W ACアダプター、100-240V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814685"/>
                  </a:ext>
                </a:extLst>
              </a:tr>
            </a:tbl>
          </a:graphicData>
        </a:graphic>
      </p:graphicFrame>
      <p:pic>
        <p:nvPicPr>
          <p:cNvPr id="8" name="Picture 4" descr="https://www.qnap.com/i/_attach_file/product/photo/800_500/388_1550545364_TR-002_Top-right.png?v=1">
            <a:extLst>
              <a:ext uri="{FF2B5EF4-FFF2-40B4-BE49-F238E27FC236}">
                <a16:creationId xmlns:a16="http://schemas.microsoft.com/office/drawing/2014/main" id="{E35CF862-0FC3-4D15-8F5C-1914F6079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00" b="92400" l="10000" r="90000">
                        <a14:foregroundMark x1="46125" y1="20600" x2="46125" y2="20600"/>
                        <a14:foregroundMark x1="50750" y1="20000" x2="50750" y2="20000"/>
                        <a14:foregroundMark x1="50750" y1="20000" x2="50750" y2="20000"/>
                        <a14:foregroundMark x1="68500" y1="21600" x2="68500" y2="21600"/>
                        <a14:foregroundMark x1="68500" y1="21600" x2="68500" y2="21600"/>
                        <a14:foregroundMark x1="72750" y1="25400" x2="73125" y2="29600"/>
                        <a14:foregroundMark x1="73750" y1="34400" x2="74375" y2="38600"/>
                        <a14:foregroundMark x1="76250" y1="53400" x2="73750" y2="77400"/>
                        <a14:foregroundMark x1="70375" y1="91400" x2="39500" y2="92400"/>
                        <a14:foregroundMark x1="59500" y1="34200" x2="63750" y2="86200"/>
                        <a14:foregroundMark x1="54000" y1="32000" x2="56750" y2="73400"/>
                        <a14:foregroundMark x1="56750" y1="73400" x2="53250" y2="89800"/>
                        <a14:foregroundMark x1="38500" y1="9400" x2="64375" y2="5200"/>
                        <a14:foregroundMark x1="64375" y1="5200" x2="48250" y2="10000"/>
                        <a14:foregroundMark x1="37875" y1="12800" x2="47250" y2="13000"/>
                        <a14:foregroundMark x1="55750" y1="53000" x2="54375" y2="80600"/>
                        <a14:foregroundMark x1="62500" y1="24600" x2="62500" y2="2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89" t="2902" r="14296" b="1965"/>
          <a:stretch/>
        </p:blipFill>
        <p:spPr bwMode="auto">
          <a:xfrm>
            <a:off x="734289" y="2596412"/>
            <a:ext cx="1894121" cy="226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746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1305E4-D39F-4E43-8DBA-094D78A52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TR-004</a:t>
            </a:r>
            <a:r>
              <a:rPr kumimoji="1" lang="ja-JP" altLang="en-US" dirty="0"/>
              <a:t>の用途 </a:t>
            </a:r>
            <a:r>
              <a:rPr lang="ja-JP" altLang="en-US" dirty="0"/>
              <a:t>その③</a:t>
            </a:r>
            <a:endParaRPr kumimoji="1" lang="ja-JP" altLang="en-US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9984FC3-88EE-45DC-B68D-2931A71F06D3}"/>
              </a:ext>
            </a:extLst>
          </p:cNvPr>
          <p:cNvSpPr/>
          <p:nvPr/>
        </p:nvSpPr>
        <p:spPr>
          <a:xfrm>
            <a:off x="2670593" y="1046147"/>
            <a:ext cx="66479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NAS</a:t>
            </a:r>
            <a:r>
              <a:rPr lang="ja-JP" altLang="en-US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、</a:t>
            </a:r>
            <a:r>
              <a:rPr lang="en-US" altLang="ja-JP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Windows Server</a:t>
            </a:r>
            <a:r>
              <a:rPr lang="ja-JP" altLang="en-US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、</a:t>
            </a:r>
            <a:r>
              <a:rPr lang="en-US" altLang="ja-JP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Linux</a:t>
            </a:r>
            <a:r>
              <a:rPr lang="ja-JP" altLang="en-US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の</a:t>
            </a:r>
            <a:endParaRPr lang="en-US" altLang="ja-JP" sz="36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ja-JP" altLang="en-US" sz="3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外部ストレージとして利用する</a:t>
            </a:r>
            <a:endParaRPr lang="en-US" altLang="ja-JP" sz="36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22E167C-1192-4897-9EAE-7E4004F28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882" y="2282002"/>
            <a:ext cx="3414499" cy="3654216"/>
          </a:xfrm>
          <a:prstGeom prst="rect">
            <a:avLst/>
          </a:prstGeom>
        </p:spPr>
      </p:pic>
      <p:pic>
        <p:nvPicPr>
          <p:cNvPr id="6" name="Picture 2" descr="https://www.qnap.com/i/_attach_file/product/photo/800_500/325_1521185686_TS-932X_Front.png?v=3">
            <a:extLst>
              <a:ext uri="{FF2B5EF4-FFF2-40B4-BE49-F238E27FC236}">
                <a16:creationId xmlns:a16="http://schemas.microsoft.com/office/drawing/2014/main" id="{EDC15CA6-1892-483D-A0FD-18753FA55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12" y="2023088"/>
            <a:ext cx="6297521" cy="393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CE38B83-4207-4651-888D-D2A582CA27F1}"/>
              </a:ext>
            </a:extLst>
          </p:cNvPr>
          <p:cNvSpPr/>
          <p:nvPr/>
        </p:nvSpPr>
        <p:spPr>
          <a:xfrm>
            <a:off x="2460624" y="5768409"/>
            <a:ext cx="17004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TS-932X</a:t>
            </a:r>
            <a:endParaRPr lang="ja-JP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8BF8-716A-48CA-A033-CCE3FA4730FB}"/>
              </a:ext>
            </a:extLst>
          </p:cNvPr>
          <p:cNvSpPr/>
          <p:nvPr/>
        </p:nvSpPr>
        <p:spPr>
          <a:xfrm>
            <a:off x="8936723" y="5782000"/>
            <a:ext cx="15023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TR-004</a:t>
            </a:r>
            <a:endParaRPr lang="ja-JP" alt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圖片 18">
            <a:extLst>
              <a:ext uri="{FF2B5EF4-FFF2-40B4-BE49-F238E27FC236}">
                <a16:creationId xmlns:a16="http://schemas.microsoft.com/office/drawing/2014/main" id="{4DFFFC15-9F0F-4CFF-9640-9289764309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731504" y="4034359"/>
            <a:ext cx="1015224" cy="344793"/>
          </a:xfrm>
          <a:prstGeom prst="rect">
            <a:avLst/>
          </a:prstGeom>
        </p:spPr>
      </p:pic>
      <p:pic>
        <p:nvPicPr>
          <p:cNvPr id="10" name="圖片 19">
            <a:extLst>
              <a:ext uri="{FF2B5EF4-FFF2-40B4-BE49-F238E27FC236}">
                <a16:creationId xmlns:a16="http://schemas.microsoft.com/office/drawing/2014/main" id="{240B468E-1F62-4C4E-AF20-1FB8879920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342788" y="3991063"/>
            <a:ext cx="1271562" cy="441482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2F9D23B-1972-4E95-A651-4FA418903924}"/>
              </a:ext>
            </a:extLst>
          </p:cNvPr>
          <p:cNvSpPr/>
          <p:nvPr/>
        </p:nvSpPr>
        <p:spPr>
          <a:xfrm>
            <a:off x="5497720" y="2734049"/>
            <a:ext cx="223945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DAS</a:t>
            </a:r>
            <a:r>
              <a:rPr lang="ja-JP" altLang="en-US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接続</a:t>
            </a:r>
          </a:p>
        </p:txBody>
      </p:sp>
    </p:spTree>
    <p:extLst>
      <p:ext uri="{BB962C8B-B14F-4D97-AF65-F5344CB8AC3E}">
        <p14:creationId xmlns:p14="http://schemas.microsoft.com/office/powerpoint/2010/main" val="2113164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35A7F3-DC5A-43C0-9328-63D958A14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TR-00</a:t>
            </a:r>
            <a:r>
              <a:rPr lang="en-US" altLang="ja-JP" dirty="0"/>
              <a:t>2</a:t>
            </a:r>
            <a:r>
              <a:rPr lang="ja-JP" altLang="en-US" dirty="0"/>
              <a:t>と</a:t>
            </a:r>
            <a:r>
              <a:rPr lang="en-US" altLang="ja-JP" dirty="0"/>
              <a:t>TR-004</a:t>
            </a:r>
            <a:r>
              <a:rPr lang="ja-JP" altLang="en-US" dirty="0"/>
              <a:t>との比較</a:t>
            </a:r>
            <a:endParaRPr kumimoji="1" lang="ja-JP" altLang="en-US" dirty="0"/>
          </a:p>
        </p:txBody>
      </p:sp>
      <p:pic>
        <p:nvPicPr>
          <p:cNvPr id="5" name="Picture 2" descr="自動生成された代替テキスト: &#10;Numberof&#10;bays&#10;USB&#10;RAIDO&#10;RAID1&#10;RAID5&#10;RAID10&#10;」BOD&#10;SoftwareCtrl&#10;Utility&#10;TR-002&#10;2X3.5&quot;/2.5&quot;SATA6Gb/s&#10;USB3ユGen2Type-C&#10;TR-004&#10;USB3.0Type-C&#10;4X3.5&quot;/2.5&quot;SATA3Gb/s&#10;Yes&#10;Yes&#10;Yes&#10;Yes&#10;Yes&#10;Yes&#10;Windows&amp;macOSExternalRAIDManager">
            <a:extLst>
              <a:ext uri="{FF2B5EF4-FFF2-40B4-BE49-F238E27FC236}">
                <a16:creationId xmlns:a16="http://schemas.microsoft.com/office/drawing/2014/main" id="{656BFD74-5FE5-48EC-94D2-C8B98A14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996" y="1169921"/>
            <a:ext cx="8573701" cy="497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727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7A5340F-11C8-46D7-9724-7995841F1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その他情報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CB97B1E-AC57-4D71-ACA2-D340C0A5BF7C}"/>
              </a:ext>
            </a:extLst>
          </p:cNvPr>
          <p:cNvSpPr txBox="1"/>
          <p:nvPr/>
        </p:nvSpPr>
        <p:spPr>
          <a:xfrm>
            <a:off x="972424" y="1355325"/>
            <a:ext cx="1058559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・単体、ドライブ搭載での販売可能</a:t>
            </a:r>
            <a:r>
              <a:rPr kumimoji="1"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(</a:t>
            </a:r>
            <a:r>
              <a:rPr kumimoji="1"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ニアライン、ミドル、</a:t>
            </a:r>
            <a:r>
              <a:rPr kumimoji="1"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WD</a:t>
            </a:r>
            <a:r>
              <a:rPr kumimoji="1"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kumimoji="1"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Red</a:t>
            </a:r>
            <a:r>
              <a:rPr kumimoji="1"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指定可能</a:t>
            </a:r>
            <a:r>
              <a:rPr kumimoji="1"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)</a:t>
            </a:r>
            <a:endParaRPr lang="en-US" altLang="ja-JP" sz="11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・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TR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シリーズリリースキャンペーン　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2019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年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4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1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日から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9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月</a:t>
            </a:r>
            <a:r>
              <a:rPr lang="en-US" altLang="ja-JP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30</a:t>
            </a:r>
            <a:r>
              <a:rPr lang="ja-JP" altLang="en-US" sz="2000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日まで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b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</a:b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r>
              <a:rPr lang="ja-JP" altLang="en-US" sz="20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希望小売価格より</a:t>
            </a:r>
            <a:r>
              <a:rPr lang="en-US" altLang="ja-JP" sz="2000" dirty="0">
                <a:solidFill>
                  <a:srgbClr val="FF00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20%OFF</a:t>
            </a:r>
          </a:p>
          <a:p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対象モデル：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TR-002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、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TR-004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HDD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搭載モデルのみ</a:t>
            </a:r>
            <a:b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</a:b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　</a:t>
            </a:r>
            <a:r>
              <a:rPr lang="en-US" altLang="ja-JP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※</a:t>
            </a:r>
            <a:r>
              <a:rPr lang="ja-JP" altLang="en-US" sz="20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単体モデルはキャンペーン対象外</a:t>
            </a:r>
            <a:endParaRPr lang="en-US" altLang="ja-JP" sz="20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br>
              <a:rPr lang="en-US" altLang="ja-JP" sz="3200" dirty="0"/>
            </a:b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03595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839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6B3BC1-FDD3-4929-8CF9-ED714B63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TR-004</a:t>
            </a:r>
            <a:r>
              <a:rPr lang="ja-JP" altLang="en-US" dirty="0"/>
              <a:t> 製品仕様</a:t>
            </a:r>
            <a:endParaRPr kumimoji="1" lang="ja-JP" altLang="en-US" dirty="0"/>
          </a:p>
        </p:txBody>
      </p:sp>
      <p:pic>
        <p:nvPicPr>
          <p:cNvPr id="8" name="Picture 2" descr="https://www.qnap.com/i/_attach_file/product/photo/800_500/361_1543485730_TR-004_right-angle-of-elevation.png?v=5">
            <a:extLst>
              <a:ext uri="{FF2B5EF4-FFF2-40B4-BE49-F238E27FC236}">
                <a16:creationId xmlns:a16="http://schemas.microsoft.com/office/drawing/2014/main" id="{FEFC5A22-B024-46DF-88BE-EA2690268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4" t="7625" r="4050" b="2144"/>
          <a:stretch/>
        </p:blipFill>
        <p:spPr bwMode="auto">
          <a:xfrm>
            <a:off x="648105" y="2587045"/>
            <a:ext cx="2429874" cy="214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B9600DD5-68D5-4663-9068-840C5ACE3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120439"/>
              </p:ext>
            </p:extLst>
          </p:nvPr>
        </p:nvGraphicFramePr>
        <p:xfrm>
          <a:off x="3247753" y="1233962"/>
          <a:ext cx="8296142" cy="4382430"/>
        </p:xfrm>
        <a:graphic>
          <a:graphicData uri="http://schemas.openxmlformats.org/drawingml/2006/table">
            <a:tbl>
              <a:tblPr/>
              <a:tblGrid>
                <a:gridCol w="1771958">
                  <a:extLst>
                    <a:ext uri="{9D8B030D-6E8A-4147-A177-3AD203B41FA5}">
                      <a16:colId xmlns:a16="http://schemas.microsoft.com/office/drawing/2014/main" val="3712559719"/>
                    </a:ext>
                  </a:extLst>
                </a:gridCol>
                <a:gridCol w="6524184">
                  <a:extLst>
                    <a:ext uri="{9D8B030D-6E8A-4147-A177-3AD203B41FA5}">
                      <a16:colId xmlns:a16="http://schemas.microsoft.com/office/drawing/2014/main" val="1308428662"/>
                    </a:ext>
                  </a:extLst>
                </a:gridCol>
              </a:tblGrid>
              <a:tr h="354485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型番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effectLst/>
                          <a:ea typeface="メイリオ" panose="020B0604030504040204" pitchFamily="50" charset="-128"/>
                        </a:rPr>
                        <a:t>TR-004</a:t>
                      </a:r>
                      <a:endParaRPr lang="ja-JP" sz="1600" b="1" dirty="0">
                        <a:effectLst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65637"/>
                  </a:ext>
                </a:extLst>
              </a:tr>
              <a:tr h="568857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ドライブベイ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4 x 3.5”/2.5” SATA 3Gb/s HDD/SSD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ホットスワップ対応、キーロック付きトレイ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375682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USBポート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1 x USB 3.0 </a:t>
                      </a:r>
                      <a:r>
                        <a:rPr lang="en-US" alt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Gen1</a:t>
                      </a: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(Type-C)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421505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ボタン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取り出し、設定、ワンタッチコピー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687376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スイッチ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パワー、RAID モード (ソフトウェアコントロール、</a:t>
                      </a:r>
                      <a:endParaRPr lang="en-US" altLang="ja-JP" sz="1600" b="1" dirty="0">
                        <a:solidFill>
                          <a:srgbClr val="000000"/>
                        </a:solidFill>
                        <a:effectLst/>
                        <a:ea typeface="メイリオ" panose="020B0604030504040204" pitchFamily="50" charset="-128"/>
                      </a:endParaRP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個別、JBOD、RAID 0/1/5/10)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08551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altLang="en-US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最小システム要件</a:t>
                      </a:r>
                      <a:endParaRPr lang="en-US" altLang="ja-JP" sz="1600" b="1" dirty="0">
                        <a:solidFill>
                          <a:srgbClr val="000000"/>
                        </a:solidFill>
                        <a:effectLst/>
                        <a:ea typeface="メイリオ" panose="020B0604030504040204" pitchFamily="50" charset="-128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QNAP NAS: QTS 4.3.6 </a:t>
                      </a:r>
                      <a:r>
                        <a:rPr kumimoji="1" lang="ja-JP" altLang="en-US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以降</a:t>
                      </a:r>
                      <a:endParaRPr kumimoji="1" lang="en-US" altLang="ja-JP" sz="16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kumimoji="1" lang="en-US" altLang="ja-JP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Windows: Windows 7 </a:t>
                      </a:r>
                      <a:r>
                        <a:rPr kumimoji="1" lang="ja-JP" altLang="en-US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以降</a:t>
                      </a:r>
                      <a:endParaRPr kumimoji="1" lang="en-US" altLang="ja-JP" sz="16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kumimoji="1" lang="en-US" altLang="ja-JP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Mac: macOS X 10.11 </a:t>
                      </a:r>
                      <a:r>
                        <a:rPr kumimoji="1" lang="ja-JP" altLang="en-US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以降</a:t>
                      </a:r>
                      <a:endParaRPr kumimoji="1" lang="en-US" altLang="ja-JP" sz="16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kumimoji="1" lang="en-US" altLang="ja-JP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Linux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540587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外形サイズ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169(H) x 160(W) x 219(D) mm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859569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重量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本体重量 : 1.85 kg (HDD非搭載時)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3644890"/>
                  </a:ext>
                </a:extLst>
              </a:tr>
              <a:tr h="354485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電源ユニット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rgbClr val="000000"/>
                          </a:solidFill>
                          <a:effectLst/>
                          <a:ea typeface="メイリオ" panose="020B0604030504040204" pitchFamily="50" charset="-128"/>
                        </a:rPr>
                        <a:t>65W ACアダプター、100-240V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4814685"/>
                  </a:ext>
                </a:extLst>
              </a:tr>
            </a:tbl>
          </a:graphicData>
        </a:graphic>
      </p:graphicFrame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4F51938-F5EA-4BCF-A2BC-EDC2E5A2010A}"/>
              </a:ext>
            </a:extLst>
          </p:cNvPr>
          <p:cNvSpPr/>
          <p:nvPr/>
        </p:nvSpPr>
        <p:spPr>
          <a:xfrm>
            <a:off x="2888385" y="5792350"/>
            <a:ext cx="387798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※</a:t>
            </a:r>
            <a:r>
              <a:rPr lang="ja-JP" alt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拡張エンクロージャーとして</a:t>
            </a:r>
            <a:r>
              <a:rPr lang="ja-JP" alt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利用する場合</a:t>
            </a:r>
            <a:r>
              <a:rPr lang="ja-JP" alt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のご注意</a:t>
            </a:r>
            <a:endParaRPr lang="en-US" altLang="ja-JP" sz="1200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9BE3BD-BD1D-4A58-BBAC-C087F80A1EC0}"/>
              </a:ext>
            </a:extLst>
          </p:cNvPr>
          <p:cNvSpPr/>
          <p:nvPr/>
        </p:nvSpPr>
        <p:spPr>
          <a:xfrm>
            <a:off x="2975024" y="6069349"/>
            <a:ext cx="82157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1200" dirty="0"/>
              <a:t>TR-004/TR-002</a:t>
            </a:r>
            <a:r>
              <a:rPr lang="ja-JP" altLang="en-US" sz="1200" dirty="0"/>
              <a:t>は、対向で接続するメインの</a:t>
            </a:r>
            <a:r>
              <a:rPr lang="en-US" altLang="ja-JP" sz="1200" dirty="0"/>
              <a:t>NAS</a:t>
            </a:r>
            <a:r>
              <a:rPr lang="ja-JP" altLang="en-US" sz="1200" dirty="0"/>
              <a:t>と同じストレージプール</a:t>
            </a:r>
            <a:r>
              <a:rPr lang="en-US" altLang="ja-JP" sz="1200" dirty="0"/>
              <a:t>/</a:t>
            </a:r>
            <a:r>
              <a:rPr lang="ja-JP" altLang="en-US" sz="1200" dirty="0"/>
              <a:t>ボリュームに組み入れることはできません。</a:t>
            </a:r>
            <a:br>
              <a:rPr lang="ja-JP" altLang="en-US" sz="1200" dirty="0"/>
            </a:br>
            <a:endParaRPr lang="en-US" altLang="ja-JP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3925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>
            <a:extLst>
              <a:ext uri="{FF2B5EF4-FFF2-40B4-BE49-F238E27FC236}">
                <a16:creationId xmlns:a16="http://schemas.microsoft.com/office/drawing/2014/main" id="{27B93ADC-92EA-4311-8C10-1C87678B1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366" y="1577791"/>
            <a:ext cx="2635692" cy="4421602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A80365CE-9201-4659-B1DF-91F031C41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00" y="199504"/>
            <a:ext cx="8326723" cy="720000"/>
          </a:xfrm>
        </p:spPr>
        <p:txBody>
          <a:bodyPr/>
          <a:lstStyle/>
          <a:p>
            <a:r>
              <a:rPr kumimoji="1" lang="ja-JP" altLang="en-US" dirty="0"/>
              <a:t>ハードウェア紹介 </a:t>
            </a:r>
            <a:r>
              <a:rPr kumimoji="1" lang="en-US" altLang="ja-JP" dirty="0"/>
              <a:t>TR-002</a:t>
            </a:r>
            <a:r>
              <a:rPr lang="ja-JP" altLang="en-US" dirty="0"/>
              <a:t> </a:t>
            </a:r>
            <a:r>
              <a:rPr kumimoji="1" lang="ja-JP" altLang="en-US" dirty="0"/>
              <a:t>フロントビュー　</a:t>
            </a:r>
          </a:p>
        </p:txBody>
      </p:sp>
      <p:sp>
        <p:nvSpPr>
          <p:cNvPr id="13" name="內容版面配置區 1">
            <a:extLst>
              <a:ext uri="{FF2B5EF4-FFF2-40B4-BE49-F238E27FC236}">
                <a16:creationId xmlns:a16="http://schemas.microsoft.com/office/drawing/2014/main" id="{BE30BAC0-4EA5-4139-BDBE-655034A4E972}"/>
              </a:ext>
            </a:extLst>
          </p:cNvPr>
          <p:cNvSpPr txBox="1">
            <a:spLocks/>
          </p:cNvSpPr>
          <p:nvPr/>
        </p:nvSpPr>
        <p:spPr>
          <a:xfrm>
            <a:off x="1557320" y="1888792"/>
            <a:ext cx="2610345" cy="394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ja-JP" altLang="en-US" sz="16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システムステータス</a:t>
            </a:r>
            <a:r>
              <a:rPr lang="zh-TW" altLang="en-US" sz="16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 LED</a:t>
            </a:r>
            <a:endParaRPr lang="zh-TW" altLang="en-US" sz="16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4" name="內容版面配置區 1">
            <a:extLst>
              <a:ext uri="{FF2B5EF4-FFF2-40B4-BE49-F238E27FC236}">
                <a16:creationId xmlns:a16="http://schemas.microsoft.com/office/drawing/2014/main" id="{2ED71885-0B8B-469F-BB72-09A2C050A85F}"/>
              </a:ext>
            </a:extLst>
          </p:cNvPr>
          <p:cNvSpPr txBox="1">
            <a:spLocks/>
          </p:cNvSpPr>
          <p:nvPr/>
        </p:nvSpPr>
        <p:spPr>
          <a:xfrm>
            <a:off x="1850811" y="2349632"/>
            <a:ext cx="2438117" cy="38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 altLang="zh-TW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USB </a:t>
            </a:r>
            <a:r>
              <a:rPr lang="ja-JP" altLang="en-US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ステータス</a:t>
            </a: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LED</a:t>
            </a:r>
            <a:endParaRPr lang="zh-TW" altLang="en-US" sz="16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5" name="內容版面配置區 1">
            <a:extLst>
              <a:ext uri="{FF2B5EF4-FFF2-40B4-BE49-F238E27FC236}">
                <a16:creationId xmlns:a16="http://schemas.microsoft.com/office/drawing/2014/main" id="{4308D763-EBE8-422F-9288-68D4557742BD}"/>
              </a:ext>
            </a:extLst>
          </p:cNvPr>
          <p:cNvSpPr txBox="1">
            <a:spLocks/>
          </p:cNvSpPr>
          <p:nvPr/>
        </p:nvSpPr>
        <p:spPr>
          <a:xfrm>
            <a:off x="2304571" y="2698606"/>
            <a:ext cx="1669774" cy="38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zh-CN" altLang="en-US" sz="16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HDD </a:t>
            </a:r>
            <a:r>
              <a:rPr lang="en-US" altLang="zh-CN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1~4 </a:t>
            </a:r>
            <a:r>
              <a:rPr lang="en-US" altLang="zh-CN" sz="16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LED</a:t>
            </a:r>
            <a:endParaRPr lang="zh-TW" altLang="en-US" sz="16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6" name="內容版面配置區 1">
            <a:extLst>
              <a:ext uri="{FF2B5EF4-FFF2-40B4-BE49-F238E27FC236}">
                <a16:creationId xmlns:a16="http://schemas.microsoft.com/office/drawing/2014/main" id="{C706B689-2971-44B3-8D69-F13F1A651598}"/>
              </a:ext>
            </a:extLst>
          </p:cNvPr>
          <p:cNvSpPr txBox="1">
            <a:spLocks/>
          </p:cNvSpPr>
          <p:nvPr/>
        </p:nvSpPr>
        <p:spPr>
          <a:xfrm>
            <a:off x="2063261" y="3425299"/>
            <a:ext cx="2023365" cy="8922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ja-JP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HDD</a:t>
            </a:r>
            <a:r>
              <a:rPr lang="ja-JP" altLang="en-US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取出ボタン</a:t>
            </a:r>
            <a:br>
              <a:rPr lang="en-US" altLang="ja-JP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</a:br>
            <a:r>
              <a:rPr lang="en-US" altLang="ja-JP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Windows/Mac OS </a:t>
            </a:r>
            <a:r>
              <a:rPr lang="ja-JP" altLang="en-US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環境の</a:t>
            </a:r>
            <a:r>
              <a:rPr lang="en-US" altLang="ja-JP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QTS</a:t>
            </a:r>
            <a:r>
              <a:rPr lang="ja-JP" altLang="en-US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で利用可能</a:t>
            </a:r>
            <a:endParaRPr lang="zh-TW" altLang="en-US" sz="12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7" name="內容版面配置區 1">
            <a:extLst>
              <a:ext uri="{FF2B5EF4-FFF2-40B4-BE49-F238E27FC236}">
                <a16:creationId xmlns:a16="http://schemas.microsoft.com/office/drawing/2014/main" id="{69C43200-30D9-4044-BD74-539BFC28C038}"/>
              </a:ext>
            </a:extLst>
          </p:cNvPr>
          <p:cNvSpPr txBox="1">
            <a:spLocks/>
          </p:cNvSpPr>
          <p:nvPr/>
        </p:nvSpPr>
        <p:spPr>
          <a:xfrm>
            <a:off x="2486546" y="4566843"/>
            <a:ext cx="2023365" cy="6631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ja-JP" altLang="en-US" sz="14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コピーボタン</a:t>
            </a:r>
            <a:br>
              <a:rPr lang="en-US" altLang="ja-JP" sz="14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</a:br>
            <a:r>
              <a:rPr lang="en-US" altLang="zh-TW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en-US" altLang="zh-CN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QTS</a:t>
            </a:r>
            <a:r>
              <a:rPr lang="ja-JP" altLang="en-US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で利用可能</a:t>
            </a:r>
            <a:r>
              <a:rPr lang="en-US" altLang="zh-CN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endParaRPr lang="zh-TW" altLang="en-US" sz="14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8" name="矩形 18">
            <a:extLst>
              <a:ext uri="{FF2B5EF4-FFF2-40B4-BE49-F238E27FC236}">
                <a16:creationId xmlns:a16="http://schemas.microsoft.com/office/drawing/2014/main" id="{B4B00CBC-109A-48E3-B2AE-3D7913BA36D3}"/>
              </a:ext>
            </a:extLst>
          </p:cNvPr>
          <p:cNvSpPr/>
          <p:nvPr/>
        </p:nvSpPr>
        <p:spPr>
          <a:xfrm>
            <a:off x="5135889" y="2613890"/>
            <a:ext cx="246184" cy="4436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接點: 肘形 10">
            <a:extLst>
              <a:ext uri="{FF2B5EF4-FFF2-40B4-BE49-F238E27FC236}">
                <a16:creationId xmlns:a16="http://schemas.microsoft.com/office/drawing/2014/main" id="{EF84007E-3E4B-474D-B0FB-E7497F43180A}"/>
              </a:ext>
            </a:extLst>
          </p:cNvPr>
          <p:cNvCxnSpPr>
            <a:cxnSpLocks/>
          </p:cNvCxnSpPr>
          <p:nvPr/>
        </p:nvCxnSpPr>
        <p:spPr>
          <a:xfrm>
            <a:off x="4040350" y="2041236"/>
            <a:ext cx="940290" cy="215893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接點: 肘形 12">
            <a:extLst>
              <a:ext uri="{FF2B5EF4-FFF2-40B4-BE49-F238E27FC236}">
                <a16:creationId xmlns:a16="http://schemas.microsoft.com/office/drawing/2014/main" id="{BDBD16C6-07C1-4327-8064-E34E2DF5C9E1}"/>
              </a:ext>
            </a:extLst>
          </p:cNvPr>
          <p:cNvCxnSpPr>
            <a:cxnSpLocks/>
          </p:cNvCxnSpPr>
          <p:nvPr/>
        </p:nvCxnSpPr>
        <p:spPr>
          <a:xfrm>
            <a:off x="4040350" y="2471819"/>
            <a:ext cx="940290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接點: 肘形 12">
            <a:extLst>
              <a:ext uri="{FF2B5EF4-FFF2-40B4-BE49-F238E27FC236}">
                <a16:creationId xmlns:a16="http://schemas.microsoft.com/office/drawing/2014/main" id="{D8F5047D-08C5-47E0-92C0-550739CCE004}"/>
              </a:ext>
            </a:extLst>
          </p:cNvPr>
          <p:cNvCxnSpPr>
            <a:cxnSpLocks/>
          </p:cNvCxnSpPr>
          <p:nvPr/>
        </p:nvCxnSpPr>
        <p:spPr>
          <a:xfrm>
            <a:off x="4040350" y="2835707"/>
            <a:ext cx="1100831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接點: 肘形 20">
            <a:extLst>
              <a:ext uri="{FF2B5EF4-FFF2-40B4-BE49-F238E27FC236}">
                <a16:creationId xmlns:a16="http://schemas.microsoft.com/office/drawing/2014/main" id="{74E9FEEE-AF43-44E7-BB8D-5F22964251E0}"/>
              </a:ext>
            </a:extLst>
          </p:cNvPr>
          <p:cNvCxnSpPr>
            <a:cxnSpLocks/>
          </p:cNvCxnSpPr>
          <p:nvPr/>
        </p:nvCxnSpPr>
        <p:spPr>
          <a:xfrm>
            <a:off x="4040350" y="3575895"/>
            <a:ext cx="924779" cy="790475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接點: 肘形 12">
            <a:extLst>
              <a:ext uri="{FF2B5EF4-FFF2-40B4-BE49-F238E27FC236}">
                <a16:creationId xmlns:a16="http://schemas.microsoft.com/office/drawing/2014/main" id="{107C8A65-5288-431E-BDEC-1EC40F65888E}"/>
              </a:ext>
            </a:extLst>
          </p:cNvPr>
          <p:cNvCxnSpPr>
            <a:cxnSpLocks/>
          </p:cNvCxnSpPr>
          <p:nvPr/>
        </p:nvCxnSpPr>
        <p:spPr>
          <a:xfrm>
            <a:off x="4086626" y="4746268"/>
            <a:ext cx="878503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矩形 14">
            <a:extLst>
              <a:ext uri="{FF2B5EF4-FFF2-40B4-BE49-F238E27FC236}">
                <a16:creationId xmlns:a16="http://schemas.microsoft.com/office/drawing/2014/main" id="{349AB296-E643-4AD0-B6E8-5F53FD2ED6B2}"/>
              </a:ext>
            </a:extLst>
          </p:cNvPr>
          <p:cNvSpPr/>
          <p:nvPr/>
        </p:nvSpPr>
        <p:spPr>
          <a:xfrm>
            <a:off x="5537322" y="2713247"/>
            <a:ext cx="1562209" cy="27101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接點: 肘形 12">
            <a:extLst>
              <a:ext uri="{FF2B5EF4-FFF2-40B4-BE49-F238E27FC236}">
                <a16:creationId xmlns:a16="http://schemas.microsoft.com/office/drawing/2014/main" id="{00BBF5E7-F62F-4573-A668-0D74C7857170}"/>
              </a:ext>
            </a:extLst>
          </p:cNvPr>
          <p:cNvCxnSpPr>
            <a:cxnSpLocks/>
          </p:cNvCxnSpPr>
          <p:nvPr/>
        </p:nvCxnSpPr>
        <p:spPr>
          <a:xfrm>
            <a:off x="7099531" y="3227612"/>
            <a:ext cx="1481051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內容版面配置區 1">
            <a:extLst>
              <a:ext uri="{FF2B5EF4-FFF2-40B4-BE49-F238E27FC236}">
                <a16:creationId xmlns:a16="http://schemas.microsoft.com/office/drawing/2014/main" id="{0659923C-B3C6-4728-BB49-DD1D6DF25D56}"/>
              </a:ext>
            </a:extLst>
          </p:cNvPr>
          <p:cNvSpPr txBox="1">
            <a:spLocks/>
          </p:cNvSpPr>
          <p:nvPr/>
        </p:nvSpPr>
        <p:spPr>
          <a:xfrm>
            <a:off x="8786249" y="2265786"/>
            <a:ext cx="1946583" cy="20176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CN" sz="1400" b="1" kern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2</a:t>
            </a:r>
            <a:r>
              <a:rPr lang="en-US" altLang="zh-CN" sz="14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 x 3.5”/2.5”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TW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SATA 6Gb/s HDD/SSD </a:t>
            </a:r>
            <a:r>
              <a:rPr lang="ja-JP" altLang="en-US" sz="1400" b="1" kern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ベイ</a:t>
            </a:r>
            <a:endParaRPr lang="en-US" altLang="zh-TW" sz="14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ja-JP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ja-JP" altLang="en-US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トレーはロック可能</a:t>
            </a:r>
            <a:r>
              <a:rPr lang="en-US" altLang="zh-TW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endParaRPr lang="en-US" altLang="zh-TW" sz="14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altLang="ja-JP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SATA</a:t>
            </a:r>
            <a:r>
              <a:rPr lang="ja-JP" altLang="en-US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6Gb/s</a:t>
            </a:r>
            <a:r>
              <a:rPr lang="ja-JP" altLang="en-US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　</a:t>
            </a:r>
            <a:r>
              <a:rPr lang="en-US" altLang="zh-TW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HDD/SSD</a:t>
            </a:r>
            <a:r>
              <a:rPr lang="ja-JP" altLang="en-US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に対応</a:t>
            </a:r>
            <a:endParaRPr lang="zh-TW" altLang="en-US" sz="14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27" name="圖片 25">
            <a:extLst>
              <a:ext uri="{FF2B5EF4-FFF2-40B4-BE49-F238E27FC236}">
                <a16:creationId xmlns:a16="http://schemas.microsoft.com/office/drawing/2014/main" id="{D3BAD072-58D8-4DA7-B85E-9AE50875E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90"/>
          <a:stretch/>
        </p:blipFill>
        <p:spPr>
          <a:xfrm rot="10800000" flipV="1">
            <a:off x="9230793" y="3788592"/>
            <a:ext cx="2222297" cy="872030"/>
          </a:xfrm>
          <a:prstGeom prst="rect">
            <a:avLst/>
          </a:prstGeom>
        </p:spPr>
      </p:pic>
      <p:pic>
        <p:nvPicPr>
          <p:cNvPr id="28" name="圖片 26">
            <a:extLst>
              <a:ext uri="{FF2B5EF4-FFF2-40B4-BE49-F238E27FC236}">
                <a16:creationId xmlns:a16="http://schemas.microsoft.com/office/drawing/2014/main" id="{508B7EF8-A942-479E-9E92-AF90A64A5C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80" t="18458" r="24126" b="11101"/>
          <a:stretch/>
        </p:blipFill>
        <p:spPr>
          <a:xfrm>
            <a:off x="8803441" y="3702221"/>
            <a:ext cx="945382" cy="7636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內容版面配置區 1">
            <a:extLst>
              <a:ext uri="{FF2B5EF4-FFF2-40B4-BE49-F238E27FC236}">
                <a16:creationId xmlns:a16="http://schemas.microsoft.com/office/drawing/2014/main" id="{DFE44549-6401-4337-955A-9E96E23C3E3E}"/>
              </a:ext>
            </a:extLst>
          </p:cNvPr>
          <p:cNvSpPr txBox="1">
            <a:spLocks/>
          </p:cNvSpPr>
          <p:nvPr/>
        </p:nvSpPr>
        <p:spPr>
          <a:xfrm>
            <a:off x="9754527" y="3825703"/>
            <a:ext cx="1432205" cy="6401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defRPr/>
            </a:pPr>
            <a:r>
              <a:rPr lang="en-US" altLang="zh-TW" sz="1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2 x</a:t>
            </a:r>
            <a:r>
              <a:rPr lang="ja-JP" altLang="en-US" sz="1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 トレーキー</a:t>
            </a:r>
            <a:endParaRPr lang="zh-TW" altLang="en-US" sz="14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30" name="圖片 9">
            <a:extLst>
              <a:ext uri="{FF2B5EF4-FFF2-40B4-BE49-F238E27FC236}">
                <a16:creationId xmlns:a16="http://schemas.microsoft.com/office/drawing/2014/main" id="{BADAE7AA-042F-469A-A8EB-BEE1E52EF7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80" t="18458" r="24126" b="11101"/>
          <a:stretch/>
        </p:blipFill>
        <p:spPr>
          <a:xfrm>
            <a:off x="8272947" y="3687529"/>
            <a:ext cx="945382" cy="7636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819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3">
            <a:extLst>
              <a:ext uri="{FF2B5EF4-FFF2-40B4-BE49-F238E27FC236}">
                <a16:creationId xmlns:a16="http://schemas.microsoft.com/office/drawing/2014/main" id="{84E011F2-730F-4256-ADFB-5BE62E7F4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528" y="1701018"/>
            <a:ext cx="2428436" cy="4140485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A80365CE-9201-4659-B1DF-91F031C41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00" y="199504"/>
            <a:ext cx="8326723" cy="720000"/>
          </a:xfrm>
        </p:spPr>
        <p:txBody>
          <a:bodyPr/>
          <a:lstStyle/>
          <a:p>
            <a:r>
              <a:rPr lang="ja-JP" altLang="en-US" dirty="0"/>
              <a:t>ハードウェア紹介 </a:t>
            </a:r>
            <a:r>
              <a:rPr lang="en-US" altLang="ja-JP" dirty="0"/>
              <a:t>TR-002 </a:t>
            </a:r>
            <a:r>
              <a:rPr lang="ja-JP" altLang="en-US" dirty="0"/>
              <a:t>リアビュー</a:t>
            </a:r>
            <a:endParaRPr kumimoji="1" lang="ja-JP" altLang="en-US" dirty="0"/>
          </a:p>
        </p:txBody>
      </p:sp>
      <p:sp>
        <p:nvSpPr>
          <p:cNvPr id="10" name="矩形 24">
            <a:extLst>
              <a:ext uri="{FF2B5EF4-FFF2-40B4-BE49-F238E27FC236}">
                <a16:creationId xmlns:a16="http://schemas.microsoft.com/office/drawing/2014/main" id="{2D6BC8EC-9746-4CF0-8264-1D60B3F0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1295400"/>
            <a:ext cx="10439400" cy="5040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88900" algn="ctr">
              <a:buSzPts val="1400"/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Traditional</a:t>
            </a:r>
            <a:r>
              <a:rPr lang="zh-CN" altLang="en-US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3.5"  HDD NAS</a:t>
            </a:r>
            <a:endParaRPr lang="en-US" b="1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8" name="內容版面配置區 1">
            <a:extLst>
              <a:ext uri="{FF2B5EF4-FFF2-40B4-BE49-F238E27FC236}">
                <a16:creationId xmlns:a16="http://schemas.microsoft.com/office/drawing/2014/main" id="{FECC1D48-1DAF-4933-90C3-B5215976C715}"/>
              </a:ext>
            </a:extLst>
          </p:cNvPr>
          <p:cNvSpPr txBox="1">
            <a:spLocks/>
          </p:cNvSpPr>
          <p:nvPr/>
        </p:nvSpPr>
        <p:spPr>
          <a:xfrm>
            <a:off x="1180209" y="2594903"/>
            <a:ext cx="2264152" cy="287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ja-JP" altLang="en-US" sz="16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７</a:t>
            </a:r>
            <a:r>
              <a:rPr lang="en-US" altLang="ja-JP" sz="16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cm</a:t>
            </a:r>
            <a:r>
              <a:rPr lang="en-US" altLang="zh-TW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ja-JP" altLang="en-US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スマートファン</a:t>
            </a:r>
            <a:endParaRPr lang="zh-TW" altLang="en-US" sz="16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2" name="內容版面配置區 1">
            <a:extLst>
              <a:ext uri="{FF2B5EF4-FFF2-40B4-BE49-F238E27FC236}">
                <a16:creationId xmlns:a16="http://schemas.microsoft.com/office/drawing/2014/main" id="{C753A411-35F1-48FA-A340-F67DD9601DB7}"/>
              </a:ext>
            </a:extLst>
          </p:cNvPr>
          <p:cNvSpPr txBox="1">
            <a:spLocks/>
          </p:cNvSpPr>
          <p:nvPr/>
        </p:nvSpPr>
        <p:spPr>
          <a:xfrm>
            <a:off x="1293092" y="3813720"/>
            <a:ext cx="2908806" cy="6589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ja-JP" altLang="en-US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ケンジントンセキュリティ</a:t>
            </a:r>
            <a:br>
              <a:rPr lang="en-US" altLang="ja-JP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</a:br>
            <a:r>
              <a:rPr lang="ja-JP" altLang="en-US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スロット</a:t>
            </a:r>
            <a:endParaRPr lang="en-US" altLang="zh-CN" sz="16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3" name="內容版面配置區 1">
            <a:extLst>
              <a:ext uri="{FF2B5EF4-FFF2-40B4-BE49-F238E27FC236}">
                <a16:creationId xmlns:a16="http://schemas.microsoft.com/office/drawing/2014/main" id="{A6000C31-785E-4EF3-ABA6-20608B726CC8}"/>
              </a:ext>
            </a:extLst>
          </p:cNvPr>
          <p:cNvSpPr txBox="1">
            <a:spLocks/>
          </p:cNvSpPr>
          <p:nvPr/>
        </p:nvSpPr>
        <p:spPr>
          <a:xfrm>
            <a:off x="1028525" y="4583455"/>
            <a:ext cx="2327971" cy="6589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ja-JP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USB</a:t>
            </a:r>
            <a:r>
              <a:rPr lang="ja-JP" altLang="en-US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ケーブルクリップ</a:t>
            </a:r>
            <a:endParaRPr lang="en-US" altLang="zh-CN" sz="12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4" name="內容版面配置區 1">
            <a:extLst>
              <a:ext uri="{FF2B5EF4-FFF2-40B4-BE49-F238E27FC236}">
                <a16:creationId xmlns:a16="http://schemas.microsoft.com/office/drawing/2014/main" id="{2EEC1CB6-115B-4DAB-841F-2E854DF5A74E}"/>
              </a:ext>
            </a:extLst>
          </p:cNvPr>
          <p:cNvSpPr txBox="1">
            <a:spLocks/>
          </p:cNvSpPr>
          <p:nvPr/>
        </p:nvSpPr>
        <p:spPr>
          <a:xfrm>
            <a:off x="7863832" y="2241051"/>
            <a:ext cx="2666947" cy="8706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CN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SET</a:t>
            </a:r>
            <a:r>
              <a:rPr lang="ja-JP" altLang="en-US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ボタン</a:t>
            </a:r>
            <a:endParaRPr lang="en-US" altLang="zh-CN" sz="16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ja-JP" altLang="en-US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ビープ音が鳴るまで押し続けモード切替まで</a:t>
            </a:r>
            <a:r>
              <a:rPr lang="en-US" altLang="ja-JP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15</a:t>
            </a:r>
            <a:r>
              <a:rPr lang="ja-JP" altLang="en-US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秒待つ</a:t>
            </a:r>
            <a:endParaRPr lang="en-US" altLang="zh-CN" sz="12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5" name="內容版面配置區 1">
            <a:extLst>
              <a:ext uri="{FF2B5EF4-FFF2-40B4-BE49-F238E27FC236}">
                <a16:creationId xmlns:a16="http://schemas.microsoft.com/office/drawing/2014/main" id="{B0F595B6-992D-4BCF-A3E1-73D1FF38AAF7}"/>
              </a:ext>
            </a:extLst>
          </p:cNvPr>
          <p:cNvSpPr txBox="1">
            <a:spLocks/>
          </p:cNvSpPr>
          <p:nvPr/>
        </p:nvSpPr>
        <p:spPr>
          <a:xfrm>
            <a:off x="7849336" y="3015818"/>
            <a:ext cx="3251856" cy="6952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ja-JP" altLang="en-US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ディスクモード</a:t>
            </a:r>
            <a:r>
              <a:rPr lang="en-US" altLang="zh-CN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 DIP </a:t>
            </a:r>
            <a:r>
              <a:rPr lang="ja-JP" altLang="en-US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スイッチ</a:t>
            </a:r>
            <a:endParaRPr lang="en-US" altLang="zh-CN" sz="12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ja-JP" altLang="en-US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個別</a:t>
            </a:r>
            <a:r>
              <a:rPr lang="en-US" altLang="zh-CN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, JBOD, RAID 0/1/5/10,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ja-JP" altLang="en-US" sz="1200" b="1" kern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ソフトウェアコントロール</a:t>
            </a:r>
            <a:r>
              <a:rPr lang="en-US" altLang="zh-CN" sz="12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 (</a:t>
            </a:r>
            <a:r>
              <a:rPr lang="ja-JP" altLang="en-US" sz="12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デフォルト</a:t>
            </a:r>
            <a:r>
              <a:rPr lang="en-US" altLang="zh-CN" sz="12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內容版面配置區 1">
            <a:extLst>
              <a:ext uri="{FF2B5EF4-FFF2-40B4-BE49-F238E27FC236}">
                <a16:creationId xmlns:a16="http://schemas.microsoft.com/office/drawing/2014/main" id="{3E661EC4-3EFC-4CEB-9D44-2B6F3C975A6D}"/>
              </a:ext>
            </a:extLst>
          </p:cNvPr>
          <p:cNvSpPr txBox="1">
            <a:spLocks/>
          </p:cNvSpPr>
          <p:nvPr/>
        </p:nvSpPr>
        <p:spPr>
          <a:xfrm>
            <a:off x="7863832" y="3782991"/>
            <a:ext cx="2790169" cy="5487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CN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USB 3.</a:t>
            </a:r>
            <a:r>
              <a:rPr lang="en-US" altLang="ja-JP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</a:t>
            </a:r>
            <a:r>
              <a:rPr lang="en-US" altLang="zh-CN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ja-JP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Gen2</a:t>
            </a:r>
            <a:r>
              <a:rPr lang="ja-JP" altLang="en-US" sz="1600" b="1" kern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CN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Type-C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CN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USB-C  USB-A host</a:t>
            </a:r>
          </a:p>
        </p:txBody>
      </p:sp>
      <p:sp>
        <p:nvSpPr>
          <p:cNvPr id="17" name="內容版面配置區 1">
            <a:extLst>
              <a:ext uri="{FF2B5EF4-FFF2-40B4-BE49-F238E27FC236}">
                <a16:creationId xmlns:a16="http://schemas.microsoft.com/office/drawing/2014/main" id="{3D6E222D-7717-4B1C-BE49-9CD5F1D3F7EE}"/>
              </a:ext>
            </a:extLst>
          </p:cNvPr>
          <p:cNvSpPr txBox="1">
            <a:spLocks/>
          </p:cNvSpPr>
          <p:nvPr/>
        </p:nvSpPr>
        <p:spPr>
          <a:xfrm>
            <a:off x="7909568" y="4583455"/>
            <a:ext cx="2240765" cy="3845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ja-JP" altLang="en-US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電源スイッチ</a:t>
            </a:r>
            <a:endParaRPr lang="en-US" altLang="zh-CN" sz="16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8" name="內容版面配置區 1">
            <a:extLst>
              <a:ext uri="{FF2B5EF4-FFF2-40B4-BE49-F238E27FC236}">
                <a16:creationId xmlns:a16="http://schemas.microsoft.com/office/drawing/2014/main" id="{E8F11509-37BF-46CC-8B18-AD619EB76321}"/>
              </a:ext>
            </a:extLst>
          </p:cNvPr>
          <p:cNvSpPr txBox="1">
            <a:spLocks/>
          </p:cNvSpPr>
          <p:nvPr/>
        </p:nvSpPr>
        <p:spPr>
          <a:xfrm>
            <a:off x="7902566" y="5003009"/>
            <a:ext cx="2138098" cy="3845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ja-JP" altLang="en-US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電源入力 </a:t>
            </a:r>
            <a:r>
              <a:rPr lang="en-US" altLang="ja-JP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12V</a:t>
            </a:r>
            <a:endParaRPr lang="en-US" altLang="zh-CN" sz="11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cxnSp>
        <p:nvCxnSpPr>
          <p:cNvPr id="19" name="接點: 肘形 12">
            <a:extLst>
              <a:ext uri="{FF2B5EF4-FFF2-40B4-BE49-F238E27FC236}">
                <a16:creationId xmlns:a16="http://schemas.microsoft.com/office/drawing/2014/main" id="{ADDEC084-94BC-4402-ABD2-B36D6C652CC8}"/>
              </a:ext>
            </a:extLst>
          </p:cNvPr>
          <p:cNvCxnSpPr>
            <a:cxnSpLocks/>
          </p:cNvCxnSpPr>
          <p:nvPr/>
        </p:nvCxnSpPr>
        <p:spPr>
          <a:xfrm>
            <a:off x="3417031" y="2774383"/>
            <a:ext cx="2363685" cy="674650"/>
          </a:xfrm>
          <a:prstGeom prst="bentConnector3">
            <a:avLst>
              <a:gd name="adj1" fmla="val 55861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接點: 肘形 13">
            <a:extLst>
              <a:ext uri="{FF2B5EF4-FFF2-40B4-BE49-F238E27FC236}">
                <a16:creationId xmlns:a16="http://schemas.microsoft.com/office/drawing/2014/main" id="{480A094C-CC56-4978-8960-CBC75D77B586}"/>
              </a:ext>
            </a:extLst>
          </p:cNvPr>
          <p:cNvCxnSpPr>
            <a:cxnSpLocks/>
          </p:cNvCxnSpPr>
          <p:nvPr/>
        </p:nvCxnSpPr>
        <p:spPr>
          <a:xfrm>
            <a:off x="4015619" y="3960226"/>
            <a:ext cx="1303077" cy="993634"/>
          </a:xfrm>
          <a:prstGeom prst="bentConnector3">
            <a:avLst>
              <a:gd name="adj1" fmla="val 98199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接點: 肘形 16">
            <a:extLst>
              <a:ext uri="{FF2B5EF4-FFF2-40B4-BE49-F238E27FC236}">
                <a16:creationId xmlns:a16="http://schemas.microsoft.com/office/drawing/2014/main" id="{62C6EFCF-5E69-48EB-8B10-2E34F75AE101}"/>
              </a:ext>
            </a:extLst>
          </p:cNvPr>
          <p:cNvCxnSpPr>
            <a:cxnSpLocks/>
          </p:cNvCxnSpPr>
          <p:nvPr/>
        </p:nvCxnSpPr>
        <p:spPr>
          <a:xfrm>
            <a:off x="3299041" y="4718752"/>
            <a:ext cx="2735450" cy="459735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接點: 肘形 12">
            <a:extLst>
              <a:ext uri="{FF2B5EF4-FFF2-40B4-BE49-F238E27FC236}">
                <a16:creationId xmlns:a16="http://schemas.microsoft.com/office/drawing/2014/main" id="{99469E90-D332-4219-9AE2-4106E7233566}"/>
              </a:ext>
            </a:extLst>
          </p:cNvPr>
          <p:cNvCxnSpPr>
            <a:cxnSpLocks/>
          </p:cNvCxnSpPr>
          <p:nvPr/>
        </p:nvCxnSpPr>
        <p:spPr>
          <a:xfrm>
            <a:off x="7020421" y="5138653"/>
            <a:ext cx="755174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接點: 肘形 12">
            <a:extLst>
              <a:ext uri="{FF2B5EF4-FFF2-40B4-BE49-F238E27FC236}">
                <a16:creationId xmlns:a16="http://schemas.microsoft.com/office/drawing/2014/main" id="{5CDDC9AE-8603-409A-AE58-93C4FC7CABE7}"/>
              </a:ext>
            </a:extLst>
          </p:cNvPr>
          <p:cNvCxnSpPr>
            <a:cxnSpLocks/>
          </p:cNvCxnSpPr>
          <p:nvPr/>
        </p:nvCxnSpPr>
        <p:spPr>
          <a:xfrm>
            <a:off x="7020421" y="4751792"/>
            <a:ext cx="755174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接點: 肘形 12">
            <a:extLst>
              <a:ext uri="{FF2B5EF4-FFF2-40B4-BE49-F238E27FC236}">
                <a16:creationId xmlns:a16="http://schemas.microsoft.com/office/drawing/2014/main" id="{6016435F-3061-460B-A922-CF8381F7F499}"/>
              </a:ext>
            </a:extLst>
          </p:cNvPr>
          <p:cNvCxnSpPr>
            <a:cxnSpLocks/>
          </p:cNvCxnSpPr>
          <p:nvPr/>
        </p:nvCxnSpPr>
        <p:spPr>
          <a:xfrm>
            <a:off x="6979183" y="3960226"/>
            <a:ext cx="796412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接點: 肘形 31">
            <a:extLst>
              <a:ext uri="{FF2B5EF4-FFF2-40B4-BE49-F238E27FC236}">
                <a16:creationId xmlns:a16="http://schemas.microsoft.com/office/drawing/2014/main" id="{7313518E-F168-4F61-B4A2-27FDDC6D3DA6}"/>
              </a:ext>
            </a:extLst>
          </p:cNvPr>
          <p:cNvCxnSpPr>
            <a:cxnSpLocks/>
          </p:cNvCxnSpPr>
          <p:nvPr/>
        </p:nvCxnSpPr>
        <p:spPr>
          <a:xfrm flipV="1">
            <a:off x="6986440" y="3283738"/>
            <a:ext cx="789155" cy="289628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接點: 肘形 34">
            <a:extLst>
              <a:ext uri="{FF2B5EF4-FFF2-40B4-BE49-F238E27FC236}">
                <a16:creationId xmlns:a16="http://schemas.microsoft.com/office/drawing/2014/main" id="{F4F5B1FC-3F55-40BC-B92A-964BA71F91CD}"/>
              </a:ext>
            </a:extLst>
          </p:cNvPr>
          <p:cNvCxnSpPr>
            <a:cxnSpLocks/>
          </p:cNvCxnSpPr>
          <p:nvPr/>
        </p:nvCxnSpPr>
        <p:spPr>
          <a:xfrm flipV="1">
            <a:off x="6877820" y="2583318"/>
            <a:ext cx="904231" cy="559765"/>
          </a:xfrm>
          <a:prstGeom prst="bentConnector3">
            <a:avLst>
              <a:gd name="adj1" fmla="val 4080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333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80365CE-9201-4659-B1DF-91F031C41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00" y="199504"/>
            <a:ext cx="8326723" cy="720000"/>
          </a:xfrm>
        </p:spPr>
        <p:txBody>
          <a:bodyPr/>
          <a:lstStyle/>
          <a:p>
            <a:r>
              <a:rPr kumimoji="1" lang="ja-JP" altLang="en-US" dirty="0"/>
              <a:t>ハードウェア紹介 </a:t>
            </a:r>
            <a:r>
              <a:rPr kumimoji="1" lang="en-US" altLang="ja-JP" dirty="0"/>
              <a:t>TR-004</a:t>
            </a:r>
            <a:r>
              <a:rPr lang="ja-JP" altLang="en-US" dirty="0"/>
              <a:t> </a:t>
            </a:r>
            <a:r>
              <a:rPr kumimoji="1" lang="ja-JP" altLang="en-US" dirty="0"/>
              <a:t>フロントビュー　</a:t>
            </a:r>
          </a:p>
        </p:txBody>
      </p:sp>
      <p:sp>
        <p:nvSpPr>
          <p:cNvPr id="10" name="矩形 24">
            <a:extLst>
              <a:ext uri="{FF2B5EF4-FFF2-40B4-BE49-F238E27FC236}">
                <a16:creationId xmlns:a16="http://schemas.microsoft.com/office/drawing/2014/main" id="{2D6BC8EC-9746-4CF0-8264-1D60B3F0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916" y="1558396"/>
            <a:ext cx="10439400" cy="5040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88900" algn="ctr">
              <a:buSzPts val="1400"/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Traditional</a:t>
            </a:r>
            <a:r>
              <a:rPr lang="zh-CN" altLang="en-US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3.5"  HDD NAS</a:t>
            </a:r>
            <a:endParaRPr lang="en-US" b="1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E58FA2E8-C2EB-430D-B845-752324FC7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804" y="1787156"/>
            <a:ext cx="4131544" cy="4421602"/>
          </a:xfrm>
          <a:prstGeom prst="rect">
            <a:avLst/>
          </a:prstGeom>
        </p:spPr>
      </p:pic>
      <p:sp>
        <p:nvSpPr>
          <p:cNvPr id="13" name="內容版面配置區 1">
            <a:extLst>
              <a:ext uri="{FF2B5EF4-FFF2-40B4-BE49-F238E27FC236}">
                <a16:creationId xmlns:a16="http://schemas.microsoft.com/office/drawing/2014/main" id="{BE30BAC0-4EA5-4139-BDBE-655034A4E972}"/>
              </a:ext>
            </a:extLst>
          </p:cNvPr>
          <p:cNvSpPr txBox="1">
            <a:spLocks/>
          </p:cNvSpPr>
          <p:nvPr/>
        </p:nvSpPr>
        <p:spPr>
          <a:xfrm>
            <a:off x="1745869" y="2115538"/>
            <a:ext cx="2314752" cy="394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ja-JP" altLang="en-US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システムステータス</a:t>
            </a:r>
            <a:r>
              <a:rPr lang="zh-TW" altLang="en-US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 LED</a:t>
            </a:r>
            <a:endParaRPr lang="zh-TW" altLang="en-US" sz="14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4" name="內容版面配置區 1">
            <a:extLst>
              <a:ext uri="{FF2B5EF4-FFF2-40B4-BE49-F238E27FC236}">
                <a16:creationId xmlns:a16="http://schemas.microsoft.com/office/drawing/2014/main" id="{2ED71885-0B8B-469F-BB72-09A2C050A85F}"/>
              </a:ext>
            </a:extLst>
          </p:cNvPr>
          <p:cNvSpPr txBox="1">
            <a:spLocks/>
          </p:cNvSpPr>
          <p:nvPr/>
        </p:nvSpPr>
        <p:spPr>
          <a:xfrm>
            <a:off x="1888482" y="2583726"/>
            <a:ext cx="2094316" cy="38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en-US" altLang="zh-TW" sz="14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USB </a:t>
            </a:r>
            <a:r>
              <a:rPr lang="ja-JP" altLang="en-US" sz="14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ステータス</a:t>
            </a:r>
            <a:r>
              <a:rPr lang="en-US" altLang="zh-TW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LED</a:t>
            </a:r>
            <a:endParaRPr lang="zh-TW" altLang="en-US" sz="14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5" name="內容版面配置區 1">
            <a:extLst>
              <a:ext uri="{FF2B5EF4-FFF2-40B4-BE49-F238E27FC236}">
                <a16:creationId xmlns:a16="http://schemas.microsoft.com/office/drawing/2014/main" id="{4308D763-EBE8-422F-9288-68D4557742BD}"/>
              </a:ext>
            </a:extLst>
          </p:cNvPr>
          <p:cNvSpPr txBox="1">
            <a:spLocks/>
          </p:cNvSpPr>
          <p:nvPr/>
        </p:nvSpPr>
        <p:spPr>
          <a:xfrm>
            <a:off x="1929325" y="3079153"/>
            <a:ext cx="1669774" cy="38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r>
              <a:rPr lang="zh-CN" altLang="en-US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HDD </a:t>
            </a:r>
            <a:r>
              <a:rPr lang="en-US" altLang="zh-CN" sz="14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1~4 </a:t>
            </a:r>
            <a:r>
              <a:rPr lang="en-US" altLang="zh-CN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LED</a:t>
            </a:r>
            <a:endParaRPr lang="zh-TW" altLang="en-US" sz="14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6" name="內容版面配置區 1">
            <a:extLst>
              <a:ext uri="{FF2B5EF4-FFF2-40B4-BE49-F238E27FC236}">
                <a16:creationId xmlns:a16="http://schemas.microsoft.com/office/drawing/2014/main" id="{C706B689-2971-44B3-8D69-F13F1A651598}"/>
              </a:ext>
            </a:extLst>
          </p:cNvPr>
          <p:cNvSpPr txBox="1">
            <a:spLocks/>
          </p:cNvSpPr>
          <p:nvPr/>
        </p:nvSpPr>
        <p:spPr>
          <a:xfrm>
            <a:off x="1850811" y="3535348"/>
            <a:ext cx="2023365" cy="8922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ja-JP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HDD</a:t>
            </a:r>
            <a:r>
              <a:rPr lang="ja-JP" altLang="en-US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取出ボタン</a:t>
            </a:r>
            <a:br>
              <a:rPr lang="en-US" altLang="ja-JP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</a:br>
            <a:r>
              <a:rPr lang="en-US" altLang="ja-JP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Windows/Mac OS </a:t>
            </a:r>
            <a:r>
              <a:rPr lang="ja-JP" altLang="en-US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環境の</a:t>
            </a:r>
            <a:r>
              <a:rPr lang="en-US" altLang="ja-JP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QTS</a:t>
            </a:r>
            <a:r>
              <a:rPr lang="ja-JP" altLang="en-US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で利用可能</a:t>
            </a:r>
            <a:endParaRPr lang="zh-TW" altLang="en-US" sz="12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7" name="內容版面配置區 1">
            <a:extLst>
              <a:ext uri="{FF2B5EF4-FFF2-40B4-BE49-F238E27FC236}">
                <a16:creationId xmlns:a16="http://schemas.microsoft.com/office/drawing/2014/main" id="{69C43200-30D9-4044-BD74-539BFC28C038}"/>
              </a:ext>
            </a:extLst>
          </p:cNvPr>
          <p:cNvSpPr txBox="1">
            <a:spLocks/>
          </p:cNvSpPr>
          <p:nvPr/>
        </p:nvSpPr>
        <p:spPr>
          <a:xfrm>
            <a:off x="1950980" y="4760193"/>
            <a:ext cx="2023365" cy="6631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ja-JP" altLang="en-US" sz="14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コピーボタン</a:t>
            </a:r>
            <a:br>
              <a:rPr lang="en-US" altLang="ja-JP" sz="14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</a:br>
            <a:r>
              <a:rPr lang="en-US" altLang="zh-TW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en-US" altLang="zh-CN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QTS</a:t>
            </a:r>
            <a:r>
              <a:rPr lang="ja-JP" altLang="en-US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で利用可能</a:t>
            </a:r>
            <a:r>
              <a:rPr lang="en-US" altLang="zh-CN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endParaRPr lang="zh-TW" altLang="en-US" sz="14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8" name="矩形 18">
            <a:extLst>
              <a:ext uri="{FF2B5EF4-FFF2-40B4-BE49-F238E27FC236}">
                <a16:creationId xmlns:a16="http://schemas.microsoft.com/office/drawing/2014/main" id="{B4B00CBC-109A-48E3-B2AE-3D7913BA36D3}"/>
              </a:ext>
            </a:extLst>
          </p:cNvPr>
          <p:cNvSpPr/>
          <p:nvPr/>
        </p:nvSpPr>
        <p:spPr>
          <a:xfrm>
            <a:off x="4673913" y="2842022"/>
            <a:ext cx="246184" cy="87922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接點: 肘形 10">
            <a:extLst>
              <a:ext uri="{FF2B5EF4-FFF2-40B4-BE49-F238E27FC236}">
                <a16:creationId xmlns:a16="http://schemas.microsoft.com/office/drawing/2014/main" id="{EF84007E-3E4B-474D-B0FB-E7497F43180A}"/>
              </a:ext>
            </a:extLst>
          </p:cNvPr>
          <p:cNvCxnSpPr>
            <a:cxnSpLocks/>
          </p:cNvCxnSpPr>
          <p:nvPr/>
        </p:nvCxnSpPr>
        <p:spPr>
          <a:xfrm>
            <a:off x="3928625" y="2265786"/>
            <a:ext cx="745287" cy="221014"/>
          </a:xfrm>
          <a:prstGeom prst="bentConnector3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接點: 肘形 12">
            <a:extLst>
              <a:ext uri="{FF2B5EF4-FFF2-40B4-BE49-F238E27FC236}">
                <a16:creationId xmlns:a16="http://schemas.microsoft.com/office/drawing/2014/main" id="{BDBD16C6-07C1-4327-8064-E34E2DF5C9E1}"/>
              </a:ext>
            </a:extLst>
          </p:cNvPr>
          <p:cNvCxnSpPr>
            <a:cxnSpLocks/>
          </p:cNvCxnSpPr>
          <p:nvPr/>
        </p:nvCxnSpPr>
        <p:spPr>
          <a:xfrm>
            <a:off x="3689631" y="2721201"/>
            <a:ext cx="984281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接點: 肘形 12">
            <a:extLst>
              <a:ext uri="{FF2B5EF4-FFF2-40B4-BE49-F238E27FC236}">
                <a16:creationId xmlns:a16="http://schemas.microsoft.com/office/drawing/2014/main" id="{D8F5047D-08C5-47E0-92C0-550739CCE004}"/>
              </a:ext>
            </a:extLst>
          </p:cNvPr>
          <p:cNvCxnSpPr>
            <a:cxnSpLocks/>
          </p:cNvCxnSpPr>
          <p:nvPr/>
        </p:nvCxnSpPr>
        <p:spPr>
          <a:xfrm>
            <a:off x="3412540" y="3211697"/>
            <a:ext cx="1261372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接點: 肘形 20">
            <a:extLst>
              <a:ext uri="{FF2B5EF4-FFF2-40B4-BE49-F238E27FC236}">
                <a16:creationId xmlns:a16="http://schemas.microsoft.com/office/drawing/2014/main" id="{74E9FEEE-AF43-44E7-BB8D-5F22964251E0}"/>
              </a:ext>
            </a:extLst>
          </p:cNvPr>
          <p:cNvCxnSpPr>
            <a:cxnSpLocks/>
          </p:cNvCxnSpPr>
          <p:nvPr/>
        </p:nvCxnSpPr>
        <p:spPr>
          <a:xfrm>
            <a:off x="3244477" y="3641940"/>
            <a:ext cx="1421854" cy="873226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接點: 肘形 12">
            <a:extLst>
              <a:ext uri="{FF2B5EF4-FFF2-40B4-BE49-F238E27FC236}">
                <a16:creationId xmlns:a16="http://schemas.microsoft.com/office/drawing/2014/main" id="{107C8A65-5288-431E-BDEC-1EC40F65888E}"/>
              </a:ext>
            </a:extLst>
          </p:cNvPr>
          <p:cNvCxnSpPr>
            <a:cxnSpLocks/>
          </p:cNvCxnSpPr>
          <p:nvPr/>
        </p:nvCxnSpPr>
        <p:spPr>
          <a:xfrm>
            <a:off x="3244477" y="4899820"/>
            <a:ext cx="1429435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矩形 14">
            <a:extLst>
              <a:ext uri="{FF2B5EF4-FFF2-40B4-BE49-F238E27FC236}">
                <a16:creationId xmlns:a16="http://schemas.microsoft.com/office/drawing/2014/main" id="{349AB296-E643-4AD0-B6E8-5F53FD2ED6B2}"/>
              </a:ext>
            </a:extLst>
          </p:cNvPr>
          <p:cNvSpPr/>
          <p:nvPr/>
        </p:nvSpPr>
        <p:spPr>
          <a:xfrm>
            <a:off x="5146186" y="2980588"/>
            <a:ext cx="2672860" cy="271012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接點: 肘形 12">
            <a:extLst>
              <a:ext uri="{FF2B5EF4-FFF2-40B4-BE49-F238E27FC236}">
                <a16:creationId xmlns:a16="http://schemas.microsoft.com/office/drawing/2014/main" id="{00BBF5E7-F62F-4573-A668-0D74C7857170}"/>
              </a:ext>
            </a:extLst>
          </p:cNvPr>
          <p:cNvCxnSpPr>
            <a:cxnSpLocks/>
          </p:cNvCxnSpPr>
          <p:nvPr/>
        </p:nvCxnSpPr>
        <p:spPr>
          <a:xfrm>
            <a:off x="7819046" y="3211697"/>
            <a:ext cx="874873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內容版面配置區 1">
            <a:extLst>
              <a:ext uri="{FF2B5EF4-FFF2-40B4-BE49-F238E27FC236}">
                <a16:creationId xmlns:a16="http://schemas.microsoft.com/office/drawing/2014/main" id="{0659923C-B3C6-4728-BB49-DD1D6DF25D56}"/>
              </a:ext>
            </a:extLst>
          </p:cNvPr>
          <p:cNvSpPr txBox="1">
            <a:spLocks/>
          </p:cNvSpPr>
          <p:nvPr/>
        </p:nvSpPr>
        <p:spPr>
          <a:xfrm>
            <a:off x="8786249" y="2265786"/>
            <a:ext cx="1946583" cy="20176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CN" sz="14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4 x 3.5”/2.5”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TW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SATA 3Gb/s HDD/SSD </a:t>
            </a:r>
            <a:r>
              <a:rPr lang="ja-JP" altLang="en-US" sz="1400" b="1" kern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ベイ</a:t>
            </a:r>
            <a:endParaRPr lang="en-US" altLang="zh-TW" sz="14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ja-JP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ja-JP" altLang="en-US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トレーはロック可能</a:t>
            </a:r>
            <a:r>
              <a:rPr lang="en-US" altLang="zh-TW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endParaRPr lang="en-US" altLang="zh-TW" sz="14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altLang="ja-JP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SATA</a:t>
            </a:r>
            <a:r>
              <a:rPr lang="ja-JP" altLang="en-US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en-US" altLang="zh-TW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6Gb/s</a:t>
            </a:r>
            <a:r>
              <a:rPr lang="ja-JP" altLang="en-US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　</a:t>
            </a:r>
            <a:r>
              <a:rPr lang="en-US" altLang="zh-TW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HDD/SSD</a:t>
            </a:r>
            <a:r>
              <a:rPr lang="ja-JP" altLang="en-US" sz="14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に対応</a:t>
            </a:r>
            <a:endParaRPr lang="zh-TW" altLang="en-US" sz="14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pic>
        <p:nvPicPr>
          <p:cNvPr id="27" name="圖片 25">
            <a:extLst>
              <a:ext uri="{FF2B5EF4-FFF2-40B4-BE49-F238E27FC236}">
                <a16:creationId xmlns:a16="http://schemas.microsoft.com/office/drawing/2014/main" id="{D3BAD072-58D8-4DA7-B85E-9AE50875E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90"/>
          <a:stretch/>
        </p:blipFill>
        <p:spPr>
          <a:xfrm rot="10800000" flipV="1">
            <a:off x="9230794" y="3788592"/>
            <a:ext cx="1825896" cy="872030"/>
          </a:xfrm>
          <a:prstGeom prst="rect">
            <a:avLst/>
          </a:prstGeom>
        </p:spPr>
      </p:pic>
      <p:pic>
        <p:nvPicPr>
          <p:cNvPr id="28" name="圖片 26">
            <a:extLst>
              <a:ext uri="{FF2B5EF4-FFF2-40B4-BE49-F238E27FC236}">
                <a16:creationId xmlns:a16="http://schemas.microsoft.com/office/drawing/2014/main" id="{508B7EF8-A942-479E-9E92-AF90A64A5C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80" t="18458" r="24126" b="11101"/>
          <a:stretch/>
        </p:blipFill>
        <p:spPr>
          <a:xfrm>
            <a:off x="8803441" y="3702221"/>
            <a:ext cx="945382" cy="7636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內容版面配置區 1">
            <a:extLst>
              <a:ext uri="{FF2B5EF4-FFF2-40B4-BE49-F238E27FC236}">
                <a16:creationId xmlns:a16="http://schemas.microsoft.com/office/drawing/2014/main" id="{DFE44549-6401-4337-955A-9E96E23C3E3E}"/>
              </a:ext>
            </a:extLst>
          </p:cNvPr>
          <p:cNvSpPr txBox="1">
            <a:spLocks/>
          </p:cNvSpPr>
          <p:nvPr/>
        </p:nvSpPr>
        <p:spPr>
          <a:xfrm>
            <a:off x="9754527" y="3825703"/>
            <a:ext cx="1432205" cy="6401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defRPr/>
            </a:pPr>
            <a:r>
              <a:rPr lang="en-US" altLang="zh-TW" sz="1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2 x</a:t>
            </a:r>
            <a:r>
              <a:rPr lang="ja-JP" altLang="en-US" sz="1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 トレーキー</a:t>
            </a:r>
            <a:endParaRPr lang="zh-TW" altLang="en-US" sz="14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30" name="圖片 9">
            <a:extLst>
              <a:ext uri="{FF2B5EF4-FFF2-40B4-BE49-F238E27FC236}">
                <a16:creationId xmlns:a16="http://schemas.microsoft.com/office/drawing/2014/main" id="{BADAE7AA-042F-469A-A8EB-BEE1E52EF7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80" t="18458" r="24126" b="11101"/>
          <a:stretch/>
        </p:blipFill>
        <p:spPr>
          <a:xfrm>
            <a:off x="8272947" y="3687529"/>
            <a:ext cx="945382" cy="7636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0925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80365CE-9201-4659-B1DF-91F031C41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00" y="199504"/>
            <a:ext cx="8326723" cy="720000"/>
          </a:xfrm>
        </p:spPr>
        <p:txBody>
          <a:bodyPr/>
          <a:lstStyle/>
          <a:p>
            <a:r>
              <a:rPr lang="ja-JP" altLang="en-US" dirty="0"/>
              <a:t>ハードウェア紹介 </a:t>
            </a:r>
            <a:r>
              <a:rPr lang="en-US" altLang="ja-JP" dirty="0"/>
              <a:t>TR-004 </a:t>
            </a:r>
            <a:r>
              <a:rPr lang="ja-JP" altLang="en-US" dirty="0"/>
              <a:t>リアビュー</a:t>
            </a:r>
            <a:endParaRPr kumimoji="1" lang="ja-JP" altLang="en-US" dirty="0"/>
          </a:p>
        </p:txBody>
      </p:sp>
      <p:sp>
        <p:nvSpPr>
          <p:cNvPr id="10" name="矩形 24">
            <a:extLst>
              <a:ext uri="{FF2B5EF4-FFF2-40B4-BE49-F238E27FC236}">
                <a16:creationId xmlns:a16="http://schemas.microsoft.com/office/drawing/2014/main" id="{2D6BC8EC-9746-4CF0-8264-1D60B3F0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1295400"/>
            <a:ext cx="10439400" cy="5040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88900" algn="ctr">
              <a:buSzPts val="1400"/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Traditional</a:t>
            </a:r>
            <a:r>
              <a:rPr lang="zh-CN" altLang="en-US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3.5"  HDD NAS</a:t>
            </a:r>
            <a:endParaRPr lang="en-US" b="1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4D2A09E-C6AC-493A-BCC2-898A92CC5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749" y="1701019"/>
            <a:ext cx="3868869" cy="4140485"/>
          </a:xfrm>
          <a:prstGeom prst="rect">
            <a:avLst/>
          </a:prstGeom>
        </p:spPr>
      </p:pic>
      <p:sp>
        <p:nvSpPr>
          <p:cNvPr id="8" name="內容版面配置區 1">
            <a:extLst>
              <a:ext uri="{FF2B5EF4-FFF2-40B4-BE49-F238E27FC236}">
                <a16:creationId xmlns:a16="http://schemas.microsoft.com/office/drawing/2014/main" id="{FECC1D48-1DAF-4933-90C3-B5215976C715}"/>
              </a:ext>
            </a:extLst>
          </p:cNvPr>
          <p:cNvSpPr txBox="1">
            <a:spLocks/>
          </p:cNvSpPr>
          <p:nvPr/>
        </p:nvSpPr>
        <p:spPr>
          <a:xfrm>
            <a:off x="1152879" y="2966368"/>
            <a:ext cx="2264152" cy="287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TW" sz="16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12</a:t>
            </a:r>
            <a:r>
              <a:rPr lang="en-US" altLang="ja-JP" sz="16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cm</a:t>
            </a:r>
            <a:r>
              <a:rPr lang="en-US" altLang="zh-TW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ja-JP" altLang="en-US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スマートファン</a:t>
            </a:r>
            <a:endParaRPr lang="zh-TW" altLang="en-US" sz="16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2" name="內容版面配置區 1">
            <a:extLst>
              <a:ext uri="{FF2B5EF4-FFF2-40B4-BE49-F238E27FC236}">
                <a16:creationId xmlns:a16="http://schemas.microsoft.com/office/drawing/2014/main" id="{C753A411-35F1-48FA-A340-F67DD9601DB7}"/>
              </a:ext>
            </a:extLst>
          </p:cNvPr>
          <p:cNvSpPr txBox="1">
            <a:spLocks/>
          </p:cNvSpPr>
          <p:nvPr/>
        </p:nvSpPr>
        <p:spPr>
          <a:xfrm>
            <a:off x="1634376" y="3869851"/>
            <a:ext cx="2562111" cy="3938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ja-JP" altLang="en-US" sz="14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ケンジントンセキュリティ</a:t>
            </a:r>
            <a:br>
              <a:rPr lang="en-US" altLang="ja-JP" sz="14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</a:br>
            <a:r>
              <a:rPr lang="ja-JP" altLang="en-US" sz="14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スロット</a:t>
            </a:r>
            <a:endParaRPr lang="en-US" altLang="zh-CN" sz="14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3" name="內容版面配置區 1">
            <a:extLst>
              <a:ext uri="{FF2B5EF4-FFF2-40B4-BE49-F238E27FC236}">
                <a16:creationId xmlns:a16="http://schemas.microsoft.com/office/drawing/2014/main" id="{A6000C31-785E-4EF3-ABA6-20608B726CC8}"/>
              </a:ext>
            </a:extLst>
          </p:cNvPr>
          <p:cNvSpPr txBox="1">
            <a:spLocks/>
          </p:cNvSpPr>
          <p:nvPr/>
        </p:nvSpPr>
        <p:spPr>
          <a:xfrm>
            <a:off x="1148300" y="4755729"/>
            <a:ext cx="2327971" cy="6589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ja-JP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USB</a:t>
            </a:r>
            <a:r>
              <a:rPr lang="ja-JP" altLang="en-US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ケーブルクリップ</a:t>
            </a:r>
            <a:endParaRPr lang="en-US" altLang="zh-CN" sz="12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4" name="內容版面配置區 1">
            <a:extLst>
              <a:ext uri="{FF2B5EF4-FFF2-40B4-BE49-F238E27FC236}">
                <a16:creationId xmlns:a16="http://schemas.microsoft.com/office/drawing/2014/main" id="{2EEC1CB6-115B-4DAB-841F-2E854DF5A74E}"/>
              </a:ext>
            </a:extLst>
          </p:cNvPr>
          <p:cNvSpPr txBox="1">
            <a:spLocks/>
          </p:cNvSpPr>
          <p:nvPr/>
        </p:nvSpPr>
        <p:spPr>
          <a:xfrm>
            <a:off x="7979343" y="2239265"/>
            <a:ext cx="2666947" cy="8706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CN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SET</a:t>
            </a:r>
            <a:r>
              <a:rPr lang="ja-JP" altLang="en-US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ボタン</a:t>
            </a:r>
            <a:endParaRPr lang="en-US" altLang="zh-CN" sz="16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ja-JP" altLang="en-US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ビープ音が鳴るまで押し続けモード切替まで</a:t>
            </a:r>
            <a:r>
              <a:rPr lang="en-US" altLang="ja-JP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15</a:t>
            </a:r>
            <a:r>
              <a:rPr lang="ja-JP" altLang="en-US" sz="12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秒待つ</a:t>
            </a:r>
            <a:endParaRPr lang="en-US" altLang="zh-CN" sz="12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5" name="內容版面配置區 1">
            <a:extLst>
              <a:ext uri="{FF2B5EF4-FFF2-40B4-BE49-F238E27FC236}">
                <a16:creationId xmlns:a16="http://schemas.microsoft.com/office/drawing/2014/main" id="{B0F595B6-992D-4BCF-A3E1-73D1FF38AAF7}"/>
              </a:ext>
            </a:extLst>
          </p:cNvPr>
          <p:cNvSpPr txBox="1">
            <a:spLocks/>
          </p:cNvSpPr>
          <p:nvPr/>
        </p:nvSpPr>
        <p:spPr>
          <a:xfrm>
            <a:off x="7902567" y="3096611"/>
            <a:ext cx="2676611" cy="6952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ja-JP" altLang="en-US" sz="11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ディスクモード</a:t>
            </a:r>
            <a:r>
              <a:rPr lang="en-US" altLang="zh-CN" sz="11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 DIP </a:t>
            </a:r>
            <a:r>
              <a:rPr lang="ja-JP" altLang="en-US" sz="11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スイッチ</a:t>
            </a:r>
            <a:endParaRPr lang="en-US" altLang="zh-CN" sz="11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ja-JP" altLang="en-US" sz="11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個別</a:t>
            </a:r>
            <a:r>
              <a:rPr lang="en-US" altLang="zh-CN" sz="1100" b="1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, JBOD, RAID 0/1/5/10,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ja-JP" altLang="en-US" sz="1100" b="1" kern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ソフトウェアコントロール</a:t>
            </a:r>
            <a:r>
              <a:rPr lang="en-US" altLang="zh-CN" sz="11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 (</a:t>
            </a:r>
            <a:r>
              <a:rPr lang="ja-JP" altLang="en-US" sz="11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デフォルト</a:t>
            </a:r>
            <a:r>
              <a:rPr lang="en-US" altLang="zh-CN" sz="11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內容版面配置區 1">
            <a:extLst>
              <a:ext uri="{FF2B5EF4-FFF2-40B4-BE49-F238E27FC236}">
                <a16:creationId xmlns:a16="http://schemas.microsoft.com/office/drawing/2014/main" id="{3E661EC4-3EFC-4CEB-9D44-2B6F3C975A6D}"/>
              </a:ext>
            </a:extLst>
          </p:cNvPr>
          <p:cNvSpPr txBox="1">
            <a:spLocks/>
          </p:cNvSpPr>
          <p:nvPr/>
        </p:nvSpPr>
        <p:spPr>
          <a:xfrm>
            <a:off x="7952900" y="3800237"/>
            <a:ext cx="2790169" cy="5487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CN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USB 3.0 </a:t>
            </a:r>
            <a:r>
              <a:rPr lang="en-US" altLang="zh-CN" sz="1600" b="1" kern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Gen1 </a:t>
            </a:r>
            <a:r>
              <a:rPr lang="en-US" altLang="zh-CN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Type-C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altLang="zh-CN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USB-C  USB-A host</a:t>
            </a:r>
          </a:p>
        </p:txBody>
      </p:sp>
      <p:sp>
        <p:nvSpPr>
          <p:cNvPr id="17" name="內容版面配置區 1">
            <a:extLst>
              <a:ext uri="{FF2B5EF4-FFF2-40B4-BE49-F238E27FC236}">
                <a16:creationId xmlns:a16="http://schemas.microsoft.com/office/drawing/2014/main" id="{3D6E222D-7717-4B1C-BE49-9CD5F1D3F7EE}"/>
              </a:ext>
            </a:extLst>
          </p:cNvPr>
          <p:cNvSpPr txBox="1">
            <a:spLocks/>
          </p:cNvSpPr>
          <p:nvPr/>
        </p:nvSpPr>
        <p:spPr>
          <a:xfrm>
            <a:off x="7902566" y="4569325"/>
            <a:ext cx="2240765" cy="3845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ja-JP" altLang="en-US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電源スイッチ</a:t>
            </a:r>
            <a:endParaRPr lang="en-US" altLang="zh-CN" sz="16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8" name="內容版面配置區 1">
            <a:extLst>
              <a:ext uri="{FF2B5EF4-FFF2-40B4-BE49-F238E27FC236}">
                <a16:creationId xmlns:a16="http://schemas.microsoft.com/office/drawing/2014/main" id="{E8F11509-37BF-46CC-8B18-AD619EB76321}"/>
              </a:ext>
            </a:extLst>
          </p:cNvPr>
          <p:cNvSpPr txBox="1">
            <a:spLocks/>
          </p:cNvSpPr>
          <p:nvPr/>
        </p:nvSpPr>
        <p:spPr>
          <a:xfrm>
            <a:off x="7902566" y="4953860"/>
            <a:ext cx="2138098" cy="3845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ja-JP" altLang="en-US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電源入力 </a:t>
            </a:r>
            <a:r>
              <a:rPr lang="en-US" altLang="ja-JP" sz="1600" b="1" i="0" u="none" strike="noStrike" kern="0" cap="none" spc="0" baseline="0" noProof="0" dirty="0">
                <a:solidFill>
                  <a:schemeClr val="accent5">
                    <a:lumMod val="50000"/>
                  </a:schemeClr>
                </a:solidFill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12V</a:t>
            </a:r>
            <a:endParaRPr lang="en-US" altLang="zh-CN" sz="1100" b="1" i="0" u="none" strike="noStrike" kern="0" cap="none" spc="0" baseline="0" noProof="0" dirty="0">
              <a:solidFill>
                <a:schemeClr val="accent5">
                  <a:lumMod val="50000"/>
                </a:schemeClr>
              </a:solidFill>
              <a:latin typeface="游ゴシック" panose="020B0400000000000000" pitchFamily="50" charset="-128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cxnSp>
        <p:nvCxnSpPr>
          <p:cNvPr id="19" name="接點: 肘形 12">
            <a:extLst>
              <a:ext uri="{FF2B5EF4-FFF2-40B4-BE49-F238E27FC236}">
                <a16:creationId xmlns:a16="http://schemas.microsoft.com/office/drawing/2014/main" id="{ADDEC084-94BC-4402-ABD2-B36D6C652CC8}"/>
              </a:ext>
            </a:extLst>
          </p:cNvPr>
          <p:cNvCxnSpPr>
            <a:cxnSpLocks/>
          </p:cNvCxnSpPr>
          <p:nvPr/>
        </p:nvCxnSpPr>
        <p:spPr>
          <a:xfrm>
            <a:off x="3421863" y="3096611"/>
            <a:ext cx="2363685" cy="67465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接點: 肘形 13">
            <a:extLst>
              <a:ext uri="{FF2B5EF4-FFF2-40B4-BE49-F238E27FC236}">
                <a16:creationId xmlns:a16="http://schemas.microsoft.com/office/drawing/2014/main" id="{480A094C-CC56-4978-8960-CBC75D77B586}"/>
              </a:ext>
            </a:extLst>
          </p:cNvPr>
          <p:cNvCxnSpPr>
            <a:cxnSpLocks/>
          </p:cNvCxnSpPr>
          <p:nvPr/>
        </p:nvCxnSpPr>
        <p:spPr>
          <a:xfrm rot="16200000" flipH="1">
            <a:off x="4083285" y="4233093"/>
            <a:ext cx="1078039" cy="677661"/>
          </a:xfrm>
          <a:prstGeom prst="bentConnector3">
            <a:avLst>
              <a:gd name="adj1" fmla="val -55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接點: 肘形 16">
            <a:extLst>
              <a:ext uri="{FF2B5EF4-FFF2-40B4-BE49-F238E27FC236}">
                <a16:creationId xmlns:a16="http://schemas.microsoft.com/office/drawing/2014/main" id="{62C6EFCF-5E69-48EB-8B10-2E34F75AE101}"/>
              </a:ext>
            </a:extLst>
          </p:cNvPr>
          <p:cNvCxnSpPr>
            <a:cxnSpLocks/>
          </p:cNvCxnSpPr>
          <p:nvPr/>
        </p:nvCxnSpPr>
        <p:spPr>
          <a:xfrm>
            <a:off x="3421863" y="4863339"/>
            <a:ext cx="3252964" cy="443685"/>
          </a:xfrm>
          <a:prstGeom prst="bentConnector3">
            <a:avLst>
              <a:gd name="adj1" fmla="val 3038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接點: 肘形 12">
            <a:extLst>
              <a:ext uri="{FF2B5EF4-FFF2-40B4-BE49-F238E27FC236}">
                <a16:creationId xmlns:a16="http://schemas.microsoft.com/office/drawing/2014/main" id="{99469E90-D332-4219-9AE2-4106E7233566}"/>
              </a:ext>
            </a:extLst>
          </p:cNvPr>
          <p:cNvCxnSpPr>
            <a:cxnSpLocks/>
          </p:cNvCxnSpPr>
          <p:nvPr/>
        </p:nvCxnSpPr>
        <p:spPr>
          <a:xfrm>
            <a:off x="7518888" y="5110944"/>
            <a:ext cx="447562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接點: 肘形 12">
            <a:extLst>
              <a:ext uri="{FF2B5EF4-FFF2-40B4-BE49-F238E27FC236}">
                <a16:creationId xmlns:a16="http://schemas.microsoft.com/office/drawing/2014/main" id="{5CDDC9AE-8603-409A-AE58-93C4FC7CABE7}"/>
              </a:ext>
            </a:extLst>
          </p:cNvPr>
          <p:cNvCxnSpPr>
            <a:cxnSpLocks/>
          </p:cNvCxnSpPr>
          <p:nvPr/>
        </p:nvCxnSpPr>
        <p:spPr>
          <a:xfrm>
            <a:off x="7518888" y="4724083"/>
            <a:ext cx="447562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接點: 肘形 12">
            <a:extLst>
              <a:ext uri="{FF2B5EF4-FFF2-40B4-BE49-F238E27FC236}">
                <a16:creationId xmlns:a16="http://schemas.microsoft.com/office/drawing/2014/main" id="{6016435F-3061-460B-A922-CF8381F7F499}"/>
              </a:ext>
            </a:extLst>
          </p:cNvPr>
          <p:cNvCxnSpPr>
            <a:cxnSpLocks/>
          </p:cNvCxnSpPr>
          <p:nvPr/>
        </p:nvCxnSpPr>
        <p:spPr>
          <a:xfrm>
            <a:off x="7518888" y="3965432"/>
            <a:ext cx="447562" cy="0"/>
          </a:xfrm>
          <a:prstGeom prst="straightConnector1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接點: 肘形 31">
            <a:extLst>
              <a:ext uri="{FF2B5EF4-FFF2-40B4-BE49-F238E27FC236}">
                <a16:creationId xmlns:a16="http://schemas.microsoft.com/office/drawing/2014/main" id="{7313518E-F168-4F61-B4A2-27FDDC6D3DA6}"/>
              </a:ext>
            </a:extLst>
          </p:cNvPr>
          <p:cNvCxnSpPr>
            <a:cxnSpLocks/>
          </p:cNvCxnSpPr>
          <p:nvPr/>
        </p:nvCxnSpPr>
        <p:spPr>
          <a:xfrm flipV="1">
            <a:off x="7518888" y="3287357"/>
            <a:ext cx="440305" cy="28810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接點: 肘形 34">
            <a:extLst>
              <a:ext uri="{FF2B5EF4-FFF2-40B4-BE49-F238E27FC236}">
                <a16:creationId xmlns:a16="http://schemas.microsoft.com/office/drawing/2014/main" id="{F4F5B1FC-3F55-40BC-B92A-964BA71F91CD}"/>
              </a:ext>
            </a:extLst>
          </p:cNvPr>
          <p:cNvCxnSpPr>
            <a:cxnSpLocks/>
          </p:cNvCxnSpPr>
          <p:nvPr/>
        </p:nvCxnSpPr>
        <p:spPr>
          <a:xfrm flipV="1">
            <a:off x="7369831" y="2637535"/>
            <a:ext cx="589362" cy="569114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487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80365CE-9201-4659-B1DF-91F031C41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73" y="199504"/>
            <a:ext cx="8326723" cy="720000"/>
          </a:xfrm>
        </p:spPr>
        <p:txBody>
          <a:bodyPr/>
          <a:lstStyle/>
          <a:p>
            <a:r>
              <a:rPr kumimoji="1" lang="ja-JP" altLang="en-US" dirty="0"/>
              <a:t>ハードウェア</a:t>
            </a:r>
            <a:r>
              <a:rPr kumimoji="1" lang="en-US" altLang="ja-JP" dirty="0"/>
              <a:t>RAID(DIP</a:t>
            </a:r>
            <a:r>
              <a:rPr kumimoji="1" lang="ja-JP" altLang="en-US" dirty="0"/>
              <a:t>スイッチ</a:t>
            </a:r>
            <a:r>
              <a:rPr kumimoji="1" lang="en-US" altLang="ja-JP" dirty="0"/>
              <a:t>)</a:t>
            </a:r>
            <a:r>
              <a:rPr kumimoji="1" lang="ja-JP" altLang="en-US" dirty="0"/>
              <a:t>搭載</a:t>
            </a:r>
          </a:p>
        </p:txBody>
      </p:sp>
      <p:sp>
        <p:nvSpPr>
          <p:cNvPr id="10" name="矩形 24">
            <a:extLst>
              <a:ext uri="{FF2B5EF4-FFF2-40B4-BE49-F238E27FC236}">
                <a16:creationId xmlns:a16="http://schemas.microsoft.com/office/drawing/2014/main" id="{2D6BC8EC-9746-4CF0-8264-1D60B3F0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150" y="1334637"/>
            <a:ext cx="10439400" cy="5040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88900" algn="ctr">
              <a:buSzPts val="1400"/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Traditional</a:t>
            </a:r>
            <a:r>
              <a:rPr lang="zh-CN" altLang="en-US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3.5"  HDD NAS</a:t>
            </a:r>
            <a:endParaRPr lang="en-US" b="1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pic>
        <p:nvPicPr>
          <p:cNvPr id="35" name="圖片 6">
            <a:extLst>
              <a:ext uri="{FF2B5EF4-FFF2-40B4-BE49-F238E27FC236}">
                <a16:creationId xmlns:a16="http://schemas.microsoft.com/office/drawing/2014/main" id="{99C0E2BF-340C-4991-9BD7-EFA52E1A1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130"/>
          <a:stretch/>
        </p:blipFill>
        <p:spPr>
          <a:xfrm>
            <a:off x="2698054" y="1082208"/>
            <a:ext cx="695951" cy="862552"/>
          </a:xfrm>
          <a:prstGeom prst="rect">
            <a:avLst/>
          </a:prstGeom>
        </p:spPr>
      </p:pic>
      <p:pic>
        <p:nvPicPr>
          <p:cNvPr id="36" name="圖片 8">
            <a:extLst>
              <a:ext uri="{FF2B5EF4-FFF2-40B4-BE49-F238E27FC236}">
                <a16:creationId xmlns:a16="http://schemas.microsoft.com/office/drawing/2014/main" id="{3A79E997-D3AF-4720-A53A-0925BF3D7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130"/>
          <a:stretch/>
        </p:blipFill>
        <p:spPr>
          <a:xfrm>
            <a:off x="5587257" y="1082208"/>
            <a:ext cx="695951" cy="862553"/>
          </a:xfrm>
          <a:prstGeom prst="rect">
            <a:avLst/>
          </a:prstGeom>
        </p:spPr>
      </p:pic>
      <p:sp>
        <p:nvSpPr>
          <p:cNvPr id="38" name="文字方塊 18">
            <a:extLst>
              <a:ext uri="{FF2B5EF4-FFF2-40B4-BE49-F238E27FC236}">
                <a16:creationId xmlns:a16="http://schemas.microsoft.com/office/drawing/2014/main" id="{705399AD-65A6-4918-9254-5222AE82F4D5}"/>
              </a:ext>
            </a:extLst>
          </p:cNvPr>
          <p:cNvSpPr txBox="1"/>
          <p:nvPr/>
        </p:nvSpPr>
        <p:spPr>
          <a:xfrm>
            <a:off x="3394005" y="2064141"/>
            <a:ext cx="1163544" cy="30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</a:rPr>
              <a:t>JBOD</a:t>
            </a:r>
            <a:endParaRPr lang="zh-TW" altLang="en-US" sz="1600" b="1">
              <a:solidFill>
                <a:schemeClr val="bg1"/>
              </a:solidFill>
            </a:endParaRPr>
          </a:p>
        </p:txBody>
      </p:sp>
      <p:sp>
        <p:nvSpPr>
          <p:cNvPr id="39" name="文字方塊 20">
            <a:extLst>
              <a:ext uri="{FF2B5EF4-FFF2-40B4-BE49-F238E27FC236}">
                <a16:creationId xmlns:a16="http://schemas.microsoft.com/office/drawing/2014/main" id="{246493E1-0FCD-4790-BEC5-1A7D070E67EA}"/>
              </a:ext>
            </a:extLst>
          </p:cNvPr>
          <p:cNvSpPr txBox="1"/>
          <p:nvPr/>
        </p:nvSpPr>
        <p:spPr>
          <a:xfrm>
            <a:off x="6260945" y="2064141"/>
            <a:ext cx="1163544" cy="30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</a:rPr>
              <a:t>RAID 0</a:t>
            </a:r>
            <a:endParaRPr lang="zh-TW" altLang="en-US" sz="1600" b="1">
              <a:solidFill>
                <a:schemeClr val="bg1"/>
              </a:solidFill>
            </a:endParaRPr>
          </a:p>
        </p:txBody>
      </p:sp>
      <p:pic>
        <p:nvPicPr>
          <p:cNvPr id="40" name="圖片 4">
            <a:extLst>
              <a:ext uri="{FF2B5EF4-FFF2-40B4-BE49-F238E27FC236}">
                <a16:creationId xmlns:a16="http://schemas.microsoft.com/office/drawing/2014/main" id="{7976B9FC-94FB-4CB4-B78A-CC562C034E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296"/>
          <a:stretch/>
        </p:blipFill>
        <p:spPr>
          <a:xfrm>
            <a:off x="1340488" y="2355462"/>
            <a:ext cx="859953" cy="862551"/>
          </a:xfrm>
          <a:prstGeom prst="rect">
            <a:avLst/>
          </a:prstGeom>
        </p:spPr>
      </p:pic>
      <p:pic>
        <p:nvPicPr>
          <p:cNvPr id="41" name="圖片 6">
            <a:extLst>
              <a:ext uri="{FF2B5EF4-FFF2-40B4-BE49-F238E27FC236}">
                <a16:creationId xmlns:a16="http://schemas.microsoft.com/office/drawing/2014/main" id="{C877A01E-8B1D-4947-ABFB-349B29A66E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130"/>
          <a:stretch/>
        </p:blipFill>
        <p:spPr>
          <a:xfrm>
            <a:off x="4175093" y="2355462"/>
            <a:ext cx="695951" cy="862552"/>
          </a:xfrm>
          <a:prstGeom prst="rect">
            <a:avLst/>
          </a:prstGeom>
        </p:spPr>
      </p:pic>
      <p:pic>
        <p:nvPicPr>
          <p:cNvPr id="42" name="圖片 8">
            <a:extLst>
              <a:ext uri="{FF2B5EF4-FFF2-40B4-BE49-F238E27FC236}">
                <a16:creationId xmlns:a16="http://schemas.microsoft.com/office/drawing/2014/main" id="{9B3016E5-DBA7-44A6-93BD-46F682EC3D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130"/>
          <a:stretch/>
        </p:blipFill>
        <p:spPr>
          <a:xfrm>
            <a:off x="7064296" y="2355462"/>
            <a:ext cx="695951" cy="862553"/>
          </a:xfrm>
          <a:prstGeom prst="rect">
            <a:avLst/>
          </a:prstGeom>
        </p:spPr>
      </p:pic>
      <p:sp>
        <p:nvSpPr>
          <p:cNvPr id="43" name="文字方塊 17">
            <a:extLst>
              <a:ext uri="{FF2B5EF4-FFF2-40B4-BE49-F238E27FC236}">
                <a16:creationId xmlns:a16="http://schemas.microsoft.com/office/drawing/2014/main" id="{4B8BDDA9-8A7C-48E9-9E2B-C4FEE227E779}"/>
              </a:ext>
            </a:extLst>
          </p:cNvPr>
          <p:cNvSpPr txBox="1"/>
          <p:nvPr/>
        </p:nvSpPr>
        <p:spPr>
          <a:xfrm>
            <a:off x="2194551" y="2607552"/>
            <a:ext cx="1163544" cy="30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</a:rPr>
              <a:t>Individual</a:t>
            </a:r>
            <a:endParaRPr lang="zh-TW" altLang="en-US" sz="1600" b="1">
              <a:solidFill>
                <a:schemeClr val="bg1"/>
              </a:solidFill>
            </a:endParaRPr>
          </a:p>
        </p:txBody>
      </p:sp>
      <p:sp>
        <p:nvSpPr>
          <p:cNvPr id="44" name="文字方塊 18">
            <a:extLst>
              <a:ext uri="{FF2B5EF4-FFF2-40B4-BE49-F238E27FC236}">
                <a16:creationId xmlns:a16="http://schemas.microsoft.com/office/drawing/2014/main" id="{A61C887D-E671-4850-9085-8D3E8B11FE2B}"/>
              </a:ext>
            </a:extLst>
          </p:cNvPr>
          <p:cNvSpPr txBox="1"/>
          <p:nvPr/>
        </p:nvSpPr>
        <p:spPr>
          <a:xfrm>
            <a:off x="4871044" y="2607552"/>
            <a:ext cx="1163544" cy="30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</a:rPr>
              <a:t>JBOD</a:t>
            </a:r>
            <a:endParaRPr lang="zh-TW" altLang="en-US" sz="1600" b="1">
              <a:solidFill>
                <a:schemeClr val="bg1"/>
              </a:solidFill>
            </a:endParaRPr>
          </a:p>
        </p:txBody>
      </p:sp>
      <p:sp>
        <p:nvSpPr>
          <p:cNvPr id="45" name="文字方塊 20">
            <a:extLst>
              <a:ext uri="{FF2B5EF4-FFF2-40B4-BE49-F238E27FC236}">
                <a16:creationId xmlns:a16="http://schemas.microsoft.com/office/drawing/2014/main" id="{EBC4F74D-5C63-4851-BCF3-6B9782D406DC}"/>
              </a:ext>
            </a:extLst>
          </p:cNvPr>
          <p:cNvSpPr txBox="1"/>
          <p:nvPr/>
        </p:nvSpPr>
        <p:spPr>
          <a:xfrm>
            <a:off x="7737984" y="2607552"/>
            <a:ext cx="1163544" cy="30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</a:rPr>
              <a:t>RAID 0</a:t>
            </a:r>
            <a:endParaRPr lang="zh-TW" altLang="en-US" sz="1600" b="1">
              <a:solidFill>
                <a:schemeClr val="bg1"/>
              </a:solidFill>
            </a:endParaRPr>
          </a:p>
        </p:txBody>
      </p:sp>
      <p:pic>
        <p:nvPicPr>
          <p:cNvPr id="46" name="圖片 4">
            <a:extLst>
              <a:ext uri="{FF2B5EF4-FFF2-40B4-BE49-F238E27FC236}">
                <a16:creationId xmlns:a16="http://schemas.microsoft.com/office/drawing/2014/main" id="{4E2484E4-F41A-4942-85B1-16DD6A159E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296"/>
          <a:stretch/>
        </p:blipFill>
        <p:spPr>
          <a:xfrm>
            <a:off x="1964927" y="2368635"/>
            <a:ext cx="859953" cy="862551"/>
          </a:xfrm>
          <a:prstGeom prst="rect">
            <a:avLst/>
          </a:prstGeom>
          <a:solidFill>
            <a:srgbClr val="006699"/>
          </a:solidFill>
        </p:spPr>
      </p:pic>
      <p:pic>
        <p:nvPicPr>
          <p:cNvPr id="47" name="圖片 6">
            <a:extLst>
              <a:ext uri="{FF2B5EF4-FFF2-40B4-BE49-F238E27FC236}">
                <a16:creationId xmlns:a16="http://schemas.microsoft.com/office/drawing/2014/main" id="{D7E34A3D-A1BF-477F-AC78-4FA6F96EBC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130"/>
          <a:stretch/>
        </p:blipFill>
        <p:spPr>
          <a:xfrm>
            <a:off x="4799532" y="2368635"/>
            <a:ext cx="695951" cy="862552"/>
          </a:xfrm>
          <a:prstGeom prst="rect">
            <a:avLst/>
          </a:prstGeom>
          <a:solidFill>
            <a:srgbClr val="006699"/>
          </a:solidFill>
        </p:spPr>
      </p:pic>
      <p:pic>
        <p:nvPicPr>
          <p:cNvPr id="48" name="圖片 8">
            <a:extLst>
              <a:ext uri="{FF2B5EF4-FFF2-40B4-BE49-F238E27FC236}">
                <a16:creationId xmlns:a16="http://schemas.microsoft.com/office/drawing/2014/main" id="{1557BAE6-66A0-40BE-AA0B-FF2E079A1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130"/>
          <a:stretch/>
        </p:blipFill>
        <p:spPr>
          <a:xfrm>
            <a:off x="7688735" y="2368635"/>
            <a:ext cx="695951" cy="862553"/>
          </a:xfrm>
          <a:prstGeom prst="rect">
            <a:avLst/>
          </a:prstGeom>
          <a:solidFill>
            <a:srgbClr val="006699"/>
          </a:solidFill>
        </p:spPr>
      </p:pic>
      <p:sp>
        <p:nvSpPr>
          <p:cNvPr id="49" name="文字方塊 17">
            <a:extLst>
              <a:ext uri="{FF2B5EF4-FFF2-40B4-BE49-F238E27FC236}">
                <a16:creationId xmlns:a16="http://schemas.microsoft.com/office/drawing/2014/main" id="{A52C4A50-C039-40A5-B080-4305F2883453}"/>
              </a:ext>
            </a:extLst>
          </p:cNvPr>
          <p:cNvSpPr txBox="1"/>
          <p:nvPr/>
        </p:nvSpPr>
        <p:spPr>
          <a:xfrm>
            <a:off x="2818990" y="2620725"/>
            <a:ext cx="1199454" cy="307777"/>
          </a:xfrm>
          <a:prstGeom prst="rect">
            <a:avLst/>
          </a:prstGeom>
          <a:solidFill>
            <a:srgbClr val="006699"/>
          </a:solidFill>
        </p:spPr>
        <p:txBody>
          <a:bodyPr wrap="square" rtlCol="0">
            <a:spAutoFit/>
          </a:bodyPr>
          <a:lstStyle/>
          <a:p>
            <a:r>
              <a:rPr lang="ja-JP" altLang="en-US" sz="1400" b="1" dirty="0">
                <a:solidFill>
                  <a:schemeClr val="bg1"/>
                </a:solidFill>
              </a:rPr>
              <a:t>個別モード</a:t>
            </a:r>
            <a:endParaRPr lang="zh-TW" altLang="en-US" sz="1400" b="1" dirty="0">
              <a:solidFill>
                <a:schemeClr val="bg1"/>
              </a:solidFill>
            </a:endParaRPr>
          </a:p>
        </p:txBody>
      </p:sp>
      <p:sp>
        <p:nvSpPr>
          <p:cNvPr id="50" name="文字方塊 18">
            <a:extLst>
              <a:ext uri="{FF2B5EF4-FFF2-40B4-BE49-F238E27FC236}">
                <a16:creationId xmlns:a16="http://schemas.microsoft.com/office/drawing/2014/main" id="{E030EE43-92E6-423C-967B-E3DE693C40E6}"/>
              </a:ext>
            </a:extLst>
          </p:cNvPr>
          <p:cNvSpPr txBox="1"/>
          <p:nvPr/>
        </p:nvSpPr>
        <p:spPr>
          <a:xfrm>
            <a:off x="5478704" y="2620725"/>
            <a:ext cx="1320193" cy="307777"/>
          </a:xfrm>
          <a:prstGeom prst="rect">
            <a:avLst/>
          </a:prstGeom>
          <a:solidFill>
            <a:srgbClr val="006699"/>
          </a:solidFill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</a:rPr>
              <a:t>JBOD</a:t>
            </a:r>
            <a:r>
              <a:rPr lang="ja-JP" altLang="en-US" sz="1400" b="1" dirty="0">
                <a:solidFill>
                  <a:schemeClr val="bg1"/>
                </a:solidFill>
              </a:rPr>
              <a:t>モード</a:t>
            </a:r>
            <a:endParaRPr lang="zh-TW" altLang="en-US" sz="1400" b="1" dirty="0">
              <a:solidFill>
                <a:schemeClr val="bg1"/>
              </a:solidFill>
            </a:endParaRPr>
          </a:p>
        </p:txBody>
      </p:sp>
      <p:sp>
        <p:nvSpPr>
          <p:cNvPr id="51" name="文字方塊 20">
            <a:extLst>
              <a:ext uri="{FF2B5EF4-FFF2-40B4-BE49-F238E27FC236}">
                <a16:creationId xmlns:a16="http://schemas.microsoft.com/office/drawing/2014/main" id="{91882646-A048-489D-A0EC-EC8A281BA465}"/>
              </a:ext>
            </a:extLst>
          </p:cNvPr>
          <p:cNvSpPr txBox="1"/>
          <p:nvPr/>
        </p:nvSpPr>
        <p:spPr>
          <a:xfrm>
            <a:off x="8362423" y="2620725"/>
            <a:ext cx="1372476" cy="307777"/>
          </a:xfrm>
          <a:prstGeom prst="rect">
            <a:avLst/>
          </a:prstGeom>
          <a:solidFill>
            <a:srgbClr val="006699"/>
          </a:solidFill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</a:rPr>
              <a:t>RAID 0</a:t>
            </a:r>
            <a:r>
              <a:rPr lang="ja-JP" altLang="en-US" sz="1400" b="1" dirty="0">
                <a:solidFill>
                  <a:schemeClr val="bg1"/>
                </a:solidFill>
              </a:rPr>
              <a:t>モード</a:t>
            </a:r>
            <a:endParaRPr lang="zh-TW" altLang="en-US" sz="1400" b="1" dirty="0">
              <a:solidFill>
                <a:schemeClr val="bg1"/>
              </a:solidFill>
            </a:endParaRPr>
          </a:p>
        </p:txBody>
      </p:sp>
      <p:sp>
        <p:nvSpPr>
          <p:cNvPr id="55" name="文字方塊 21">
            <a:extLst>
              <a:ext uri="{FF2B5EF4-FFF2-40B4-BE49-F238E27FC236}">
                <a16:creationId xmlns:a16="http://schemas.microsoft.com/office/drawing/2014/main" id="{E451F649-3D4E-463C-A65F-9323F229C9B8}"/>
              </a:ext>
            </a:extLst>
          </p:cNvPr>
          <p:cNvSpPr txBox="1"/>
          <p:nvPr/>
        </p:nvSpPr>
        <p:spPr>
          <a:xfrm>
            <a:off x="695630" y="3708436"/>
            <a:ext cx="116354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</a:rPr>
              <a:t>RAID 1/10</a:t>
            </a:r>
            <a:endParaRPr lang="zh-TW" altLang="en-US" sz="1600" b="1">
              <a:solidFill>
                <a:schemeClr val="bg1"/>
              </a:solidFill>
            </a:endParaRPr>
          </a:p>
        </p:txBody>
      </p:sp>
      <p:sp>
        <p:nvSpPr>
          <p:cNvPr id="56" name="文字方塊 22">
            <a:extLst>
              <a:ext uri="{FF2B5EF4-FFF2-40B4-BE49-F238E27FC236}">
                <a16:creationId xmlns:a16="http://schemas.microsoft.com/office/drawing/2014/main" id="{796D5F21-6E2B-46F1-BC41-B6E4677F9EC9}"/>
              </a:ext>
            </a:extLst>
          </p:cNvPr>
          <p:cNvSpPr txBox="1"/>
          <p:nvPr/>
        </p:nvSpPr>
        <p:spPr>
          <a:xfrm>
            <a:off x="3381510" y="3708436"/>
            <a:ext cx="116354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</a:rPr>
              <a:t>RAID 5</a:t>
            </a:r>
            <a:endParaRPr lang="zh-TW" altLang="en-US" sz="1600" b="1">
              <a:solidFill>
                <a:schemeClr val="bg1"/>
              </a:solidFill>
            </a:endParaRPr>
          </a:p>
        </p:txBody>
      </p:sp>
      <p:sp>
        <p:nvSpPr>
          <p:cNvPr id="57" name="文字方塊 23">
            <a:extLst>
              <a:ext uri="{FF2B5EF4-FFF2-40B4-BE49-F238E27FC236}">
                <a16:creationId xmlns:a16="http://schemas.microsoft.com/office/drawing/2014/main" id="{5BAC3FD3-DD52-46F0-95B5-A411B1D23372}"/>
              </a:ext>
            </a:extLst>
          </p:cNvPr>
          <p:cNvSpPr txBox="1"/>
          <p:nvPr/>
        </p:nvSpPr>
        <p:spPr>
          <a:xfrm>
            <a:off x="6222785" y="3568296"/>
            <a:ext cx="1999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</a:rPr>
              <a:t>Software control</a:t>
            </a:r>
          </a:p>
          <a:p>
            <a:r>
              <a:rPr lang="en-US" altLang="zh-TW" sz="1600" b="1">
                <a:solidFill>
                  <a:schemeClr val="bg1"/>
                </a:solidFill>
              </a:rPr>
              <a:t>(factory default</a:t>
            </a:r>
            <a:r>
              <a:rPr lang="en-US" altLang="zh-CN" sz="1600" b="1">
                <a:solidFill>
                  <a:schemeClr val="bg1"/>
                </a:solidFill>
              </a:rPr>
              <a:t>)</a:t>
            </a:r>
            <a:endParaRPr lang="zh-TW" altLang="en-US" sz="1600" b="1">
              <a:solidFill>
                <a:schemeClr val="bg1"/>
              </a:solidFill>
            </a:endParaRPr>
          </a:p>
        </p:txBody>
      </p:sp>
      <p:pic>
        <p:nvPicPr>
          <p:cNvPr id="70" name="圖片 10">
            <a:extLst>
              <a:ext uri="{FF2B5EF4-FFF2-40B4-BE49-F238E27FC236}">
                <a16:creationId xmlns:a16="http://schemas.microsoft.com/office/drawing/2014/main" id="{E9B0C50D-5278-45A4-8F31-17F60766B0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619"/>
          <a:stretch/>
        </p:blipFill>
        <p:spPr>
          <a:xfrm>
            <a:off x="1980854" y="4584637"/>
            <a:ext cx="862979" cy="858576"/>
          </a:xfrm>
          <a:prstGeom prst="rect">
            <a:avLst/>
          </a:prstGeom>
          <a:solidFill>
            <a:srgbClr val="006699"/>
          </a:solidFill>
        </p:spPr>
      </p:pic>
      <p:pic>
        <p:nvPicPr>
          <p:cNvPr id="71" name="圖片 12">
            <a:extLst>
              <a:ext uri="{FF2B5EF4-FFF2-40B4-BE49-F238E27FC236}">
                <a16:creationId xmlns:a16="http://schemas.microsoft.com/office/drawing/2014/main" id="{5EDAAFAD-CF0A-41CD-AF56-A5D8DC1D32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1207"/>
          <a:stretch/>
        </p:blipFill>
        <p:spPr>
          <a:xfrm>
            <a:off x="4796121" y="4584637"/>
            <a:ext cx="695951" cy="858576"/>
          </a:xfrm>
          <a:prstGeom prst="rect">
            <a:avLst/>
          </a:prstGeom>
          <a:solidFill>
            <a:srgbClr val="006699"/>
          </a:solidFill>
        </p:spPr>
      </p:pic>
      <p:pic>
        <p:nvPicPr>
          <p:cNvPr id="72" name="圖片 14">
            <a:extLst>
              <a:ext uri="{FF2B5EF4-FFF2-40B4-BE49-F238E27FC236}">
                <a16:creationId xmlns:a16="http://schemas.microsoft.com/office/drawing/2014/main" id="{B6E07702-5F21-49B5-A29E-D692B5C161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1130"/>
          <a:stretch/>
        </p:blipFill>
        <p:spPr>
          <a:xfrm>
            <a:off x="7400094" y="4584637"/>
            <a:ext cx="1117500" cy="862553"/>
          </a:xfrm>
          <a:prstGeom prst="rect">
            <a:avLst/>
          </a:prstGeom>
          <a:solidFill>
            <a:srgbClr val="006699"/>
          </a:solidFill>
        </p:spPr>
      </p:pic>
      <p:sp>
        <p:nvSpPr>
          <p:cNvPr id="73" name="文字方塊 21">
            <a:extLst>
              <a:ext uri="{FF2B5EF4-FFF2-40B4-BE49-F238E27FC236}">
                <a16:creationId xmlns:a16="http://schemas.microsoft.com/office/drawing/2014/main" id="{9D548194-737A-452B-8634-4F1723988CA5}"/>
              </a:ext>
            </a:extLst>
          </p:cNvPr>
          <p:cNvSpPr txBox="1"/>
          <p:nvPr/>
        </p:nvSpPr>
        <p:spPr>
          <a:xfrm>
            <a:off x="2793696" y="4867519"/>
            <a:ext cx="1751358" cy="307777"/>
          </a:xfrm>
          <a:prstGeom prst="rect">
            <a:avLst/>
          </a:prstGeom>
          <a:solidFill>
            <a:srgbClr val="006699"/>
          </a:solidFill>
        </p:spPr>
        <p:txBody>
          <a:bodyPr wrap="square" rtlCol="0" anchor="t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</a:rPr>
              <a:t>RAID 1/10</a:t>
            </a:r>
            <a:r>
              <a:rPr lang="ja-JP" altLang="en-US" sz="1400" b="1" dirty="0">
                <a:solidFill>
                  <a:schemeClr val="bg1"/>
                </a:solidFill>
              </a:rPr>
              <a:t>モード</a:t>
            </a:r>
            <a:endParaRPr lang="zh-TW" altLang="en-US" sz="1400" b="1" dirty="0">
              <a:solidFill>
                <a:schemeClr val="bg1"/>
              </a:solidFill>
            </a:endParaRPr>
          </a:p>
        </p:txBody>
      </p:sp>
      <p:sp>
        <p:nvSpPr>
          <p:cNvPr id="74" name="文字方塊 22">
            <a:extLst>
              <a:ext uri="{FF2B5EF4-FFF2-40B4-BE49-F238E27FC236}">
                <a16:creationId xmlns:a16="http://schemas.microsoft.com/office/drawing/2014/main" id="{BFC3708D-25E7-4E0A-96FE-59E2F71C57F4}"/>
              </a:ext>
            </a:extLst>
          </p:cNvPr>
          <p:cNvSpPr txBox="1"/>
          <p:nvPr/>
        </p:nvSpPr>
        <p:spPr>
          <a:xfrm>
            <a:off x="5479577" y="4867519"/>
            <a:ext cx="1403632" cy="307777"/>
          </a:xfrm>
          <a:prstGeom prst="rect">
            <a:avLst/>
          </a:prstGeom>
          <a:solidFill>
            <a:srgbClr val="006699"/>
          </a:solidFill>
        </p:spPr>
        <p:txBody>
          <a:bodyPr wrap="square" rtlCol="0" anchor="t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</a:rPr>
              <a:t>RAID 5</a:t>
            </a:r>
            <a:r>
              <a:rPr lang="ja-JP" altLang="en-US" sz="1400" b="1" dirty="0">
                <a:solidFill>
                  <a:schemeClr val="bg1"/>
                </a:solidFill>
              </a:rPr>
              <a:t>モード</a:t>
            </a:r>
            <a:endParaRPr lang="zh-TW" altLang="en-US" sz="1400" b="1" dirty="0">
              <a:solidFill>
                <a:schemeClr val="bg1"/>
              </a:solidFill>
            </a:endParaRPr>
          </a:p>
        </p:txBody>
      </p:sp>
      <p:sp>
        <p:nvSpPr>
          <p:cNvPr id="75" name="文字方塊 23">
            <a:extLst>
              <a:ext uri="{FF2B5EF4-FFF2-40B4-BE49-F238E27FC236}">
                <a16:creationId xmlns:a16="http://schemas.microsoft.com/office/drawing/2014/main" id="{1EAA6DFB-9E8F-46A6-8DC1-8CE699E2278E}"/>
              </a:ext>
            </a:extLst>
          </p:cNvPr>
          <p:cNvSpPr txBox="1"/>
          <p:nvPr/>
        </p:nvSpPr>
        <p:spPr>
          <a:xfrm>
            <a:off x="8513798" y="4748364"/>
            <a:ext cx="2941105" cy="419695"/>
          </a:xfrm>
          <a:prstGeom prst="rect">
            <a:avLst/>
          </a:prstGeom>
          <a:solidFill>
            <a:srgbClr val="006699"/>
          </a:solidFill>
        </p:spPr>
        <p:txBody>
          <a:bodyPr wrap="square" rtlCol="0">
            <a:spAutoFit/>
          </a:bodyPr>
          <a:lstStyle/>
          <a:p>
            <a:r>
              <a:rPr lang="ja-JP" altLang="en-US" sz="1200" b="1" dirty="0">
                <a:solidFill>
                  <a:schemeClr val="bg1"/>
                </a:solidFill>
              </a:rPr>
              <a:t>ソフトウェアコントロールモード</a:t>
            </a:r>
            <a:br>
              <a:rPr lang="en-US" altLang="ja-JP" sz="1200" b="1" dirty="0">
                <a:solidFill>
                  <a:schemeClr val="bg1"/>
                </a:solidFill>
              </a:rPr>
            </a:br>
            <a:r>
              <a:rPr lang="en-US" altLang="ja-JP" sz="1200" b="1" dirty="0">
                <a:solidFill>
                  <a:schemeClr val="bg1"/>
                </a:solidFill>
              </a:rPr>
              <a:t>※</a:t>
            </a:r>
            <a:r>
              <a:rPr lang="ja-JP" altLang="en-US" sz="1200" b="1" dirty="0">
                <a:solidFill>
                  <a:schemeClr val="bg1"/>
                </a:solidFill>
              </a:rPr>
              <a:t>工場出荷時デフォルト</a:t>
            </a:r>
            <a:r>
              <a:rPr lang="en-US" altLang="zh-CN" sz="1200" b="1" dirty="0">
                <a:solidFill>
                  <a:schemeClr val="bg1"/>
                </a:solidFill>
              </a:rPr>
              <a:t>)</a:t>
            </a:r>
            <a:endParaRPr lang="zh-TW" altLang="en-US" sz="1200" b="1" dirty="0">
              <a:solidFill>
                <a:schemeClr val="bg1"/>
              </a:solidFill>
            </a:endParaRPr>
          </a:p>
        </p:txBody>
      </p:sp>
      <p:sp>
        <p:nvSpPr>
          <p:cNvPr id="76" name="TextBox 2">
            <a:extLst>
              <a:ext uri="{FF2B5EF4-FFF2-40B4-BE49-F238E27FC236}">
                <a16:creationId xmlns:a16="http://schemas.microsoft.com/office/drawing/2014/main" id="{6189022C-4C0C-43F2-8C37-5D58AD459E73}"/>
              </a:ext>
            </a:extLst>
          </p:cNvPr>
          <p:cNvSpPr txBox="1"/>
          <p:nvPr/>
        </p:nvSpPr>
        <p:spPr>
          <a:xfrm>
            <a:off x="1573655" y="3612745"/>
            <a:ext cx="2751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ja-JP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各ディスクを個別のストレージ領域として扱い、それぞれを独立アクセスできる。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2">
            <a:extLst>
              <a:ext uri="{FF2B5EF4-FFF2-40B4-BE49-F238E27FC236}">
                <a16:creationId xmlns:a16="http://schemas.microsoft.com/office/drawing/2014/main" id="{98BDB0D5-6500-43E2-90DF-ECF1CF1B5C4E}"/>
              </a:ext>
            </a:extLst>
          </p:cNvPr>
          <p:cNvSpPr txBox="1"/>
          <p:nvPr/>
        </p:nvSpPr>
        <p:spPr>
          <a:xfrm>
            <a:off x="4266620" y="3612745"/>
            <a:ext cx="3162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ja-JP" altLang="en-US" sz="1200" b="1" dirty="0"/>
              <a:t>すべてのディスクが単一ドライブとして認識される。ストレージ利用率が最大になるが、データ保護は行われない。</a:t>
            </a:r>
            <a:endParaRPr lang="en-US" sz="1200" b="1" dirty="0"/>
          </a:p>
        </p:txBody>
      </p:sp>
      <p:sp>
        <p:nvSpPr>
          <p:cNvPr id="78" name="TextBox 2">
            <a:extLst>
              <a:ext uri="{FF2B5EF4-FFF2-40B4-BE49-F238E27FC236}">
                <a16:creationId xmlns:a16="http://schemas.microsoft.com/office/drawing/2014/main" id="{582B63D3-8726-461B-AFC2-41E300C1BE7F}"/>
              </a:ext>
            </a:extLst>
          </p:cNvPr>
          <p:cNvSpPr txBox="1"/>
          <p:nvPr/>
        </p:nvSpPr>
        <p:spPr>
          <a:xfrm>
            <a:off x="7578108" y="3613440"/>
            <a:ext cx="2941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ja-JP" altLang="en-US" sz="1200" b="1" dirty="0"/>
              <a:t>データはドライブ間に分割される。</a:t>
            </a:r>
            <a:endParaRPr lang="en-US" altLang="ja-JP" sz="1200" b="1" dirty="0"/>
          </a:p>
          <a:p>
            <a:pPr>
              <a:buClr>
                <a:schemeClr val="bg1"/>
              </a:buClr>
            </a:pPr>
            <a:r>
              <a:rPr lang="en-US" altLang="ja-JP" sz="1200" b="1" dirty="0"/>
              <a:t>RAID0</a:t>
            </a:r>
            <a:r>
              <a:rPr lang="ja-JP" altLang="en-US" sz="1200" b="1" dirty="0"/>
              <a:t>は性能が最速になるが、ドライブ障害発生時に保護されない。</a:t>
            </a:r>
            <a:endParaRPr lang="en-US" altLang="ja-JP" sz="1200" b="1" dirty="0"/>
          </a:p>
        </p:txBody>
      </p:sp>
      <p:sp>
        <p:nvSpPr>
          <p:cNvPr id="79" name="TextBox 2">
            <a:extLst>
              <a:ext uri="{FF2B5EF4-FFF2-40B4-BE49-F238E27FC236}">
                <a16:creationId xmlns:a16="http://schemas.microsoft.com/office/drawing/2014/main" id="{3E8D55DC-3273-45A4-9A74-C7588CAE8796}"/>
              </a:ext>
            </a:extLst>
          </p:cNvPr>
          <p:cNvSpPr txBox="1"/>
          <p:nvPr/>
        </p:nvSpPr>
        <p:spPr>
          <a:xfrm>
            <a:off x="999052" y="5734307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ja-JP" altLang="en-US" sz="1200" b="1" dirty="0"/>
              <a:t>全ストレージ容量の半分がデータの保存に使用され、</a:t>
            </a:r>
            <a:endParaRPr lang="en-US" altLang="ja-JP" sz="1200" b="1" dirty="0"/>
          </a:p>
          <a:p>
            <a:pPr>
              <a:buClr>
                <a:schemeClr val="bg1"/>
              </a:buClr>
            </a:pPr>
            <a:r>
              <a:rPr lang="ja-JP" altLang="en-US" sz="1200" b="1" dirty="0"/>
              <a:t>残り半分がこのデータのコピーを保持します。</a:t>
            </a:r>
            <a:endParaRPr lang="en-US" altLang="ja-JP" sz="1200" b="1" dirty="0"/>
          </a:p>
          <a:p>
            <a:pPr>
              <a:buClr>
                <a:schemeClr val="bg1"/>
              </a:buClr>
            </a:pPr>
            <a:endParaRPr lang="en-US" altLang="ja-JP" sz="1200" dirty="0"/>
          </a:p>
        </p:txBody>
      </p:sp>
      <p:sp>
        <p:nvSpPr>
          <p:cNvPr id="80" name="TextBox 2">
            <a:extLst>
              <a:ext uri="{FF2B5EF4-FFF2-40B4-BE49-F238E27FC236}">
                <a16:creationId xmlns:a16="http://schemas.microsoft.com/office/drawing/2014/main" id="{52354B82-17B1-4F3F-B7C2-0424A0886D50}"/>
              </a:ext>
            </a:extLst>
          </p:cNvPr>
          <p:cNvSpPr txBox="1"/>
          <p:nvPr/>
        </p:nvSpPr>
        <p:spPr>
          <a:xfrm>
            <a:off x="4642509" y="5694723"/>
            <a:ext cx="3046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en-US" altLang="ja-JP" sz="1200" b="1" dirty="0"/>
              <a:t>RAID5</a:t>
            </a:r>
            <a:r>
              <a:rPr lang="ja-JP" altLang="en-US" sz="1200" b="1" dirty="0"/>
              <a:t>は少なくとも</a:t>
            </a:r>
            <a:r>
              <a:rPr lang="en-US" altLang="ja-JP" sz="1200" b="1" dirty="0"/>
              <a:t>3</a:t>
            </a:r>
            <a:r>
              <a:rPr lang="ja-JP" altLang="en-US" sz="1200" b="1" dirty="0"/>
              <a:t>台のドライブが必要。</a:t>
            </a:r>
            <a:endParaRPr lang="en-US" altLang="ja-JP" sz="1200" b="1" dirty="0"/>
          </a:p>
          <a:p>
            <a:pPr>
              <a:buClr>
                <a:schemeClr val="bg1"/>
              </a:buClr>
            </a:pPr>
            <a:r>
              <a:rPr lang="ja-JP" altLang="en-US" sz="1200" b="1" dirty="0"/>
              <a:t>全パリティが分散されるため、ストレス容量が最適化され、</a:t>
            </a:r>
            <a:r>
              <a:rPr lang="en-US" altLang="ja-JP" sz="1200" b="1" dirty="0"/>
              <a:t>1</a:t>
            </a:r>
            <a:r>
              <a:rPr lang="ja-JP" altLang="en-US" sz="1200" b="1" dirty="0"/>
              <a:t>台のディスク障害に対して保護される。</a:t>
            </a:r>
            <a:endParaRPr lang="en-US" altLang="ja-JP" sz="1200" b="1" dirty="0"/>
          </a:p>
        </p:txBody>
      </p:sp>
      <p:sp>
        <p:nvSpPr>
          <p:cNvPr id="81" name="TextBox 2">
            <a:extLst>
              <a:ext uri="{FF2B5EF4-FFF2-40B4-BE49-F238E27FC236}">
                <a16:creationId xmlns:a16="http://schemas.microsoft.com/office/drawing/2014/main" id="{F4303167-B265-4DE4-8EBA-8C6F9BCF2B65}"/>
              </a:ext>
            </a:extLst>
          </p:cNvPr>
          <p:cNvSpPr txBox="1"/>
          <p:nvPr/>
        </p:nvSpPr>
        <p:spPr>
          <a:xfrm>
            <a:off x="7845554" y="5683850"/>
            <a:ext cx="3486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ja-JP" altLang="en-US" sz="1200" b="1" dirty="0"/>
              <a:t>このモードは</a:t>
            </a:r>
            <a:r>
              <a:rPr lang="en-US" altLang="ja-JP" sz="1200" b="1" dirty="0"/>
              <a:t>RAID</a:t>
            </a:r>
            <a:r>
              <a:rPr lang="ja-JP" altLang="en-US" sz="1200" b="1" dirty="0"/>
              <a:t>構成を</a:t>
            </a:r>
            <a:r>
              <a:rPr lang="en-US" altLang="ja-JP" sz="1200" b="1" dirty="0"/>
              <a:t>NAS</a:t>
            </a:r>
            <a:r>
              <a:rPr lang="ja-JP" altLang="en-US" sz="1200" b="1" dirty="0"/>
              <a:t>またはコンピューターからコントロールする場合に使用する。</a:t>
            </a:r>
            <a:endParaRPr lang="en-US" sz="1200" b="1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180B6C5-A461-4BC0-A56C-CFF456585060}"/>
              </a:ext>
            </a:extLst>
          </p:cNvPr>
          <p:cNvSpPr/>
          <p:nvPr/>
        </p:nvSpPr>
        <p:spPr>
          <a:xfrm>
            <a:off x="2927809" y="1290137"/>
            <a:ext cx="59025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600" dirty="0"/>
              <a:t>DIP</a:t>
            </a:r>
            <a:r>
              <a:rPr lang="ja-JP" altLang="en-US" sz="3600" dirty="0"/>
              <a:t>スイッチでのモード切替</a:t>
            </a:r>
            <a:endParaRPr lang="en-US" altLang="ja-JP" sz="3600" dirty="0"/>
          </a:p>
        </p:txBody>
      </p:sp>
    </p:spTree>
    <p:extLst>
      <p:ext uri="{BB962C8B-B14F-4D97-AF65-F5344CB8AC3E}">
        <p14:creationId xmlns:p14="http://schemas.microsoft.com/office/powerpoint/2010/main" val="2518183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80365CE-9201-4659-B1DF-91F031C41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00" y="199504"/>
            <a:ext cx="8326723" cy="720000"/>
          </a:xfrm>
        </p:spPr>
        <p:txBody>
          <a:bodyPr/>
          <a:lstStyle/>
          <a:p>
            <a:r>
              <a:rPr kumimoji="1" lang="en-US" altLang="ja-JP" dirty="0"/>
              <a:t>USB Type-C</a:t>
            </a:r>
            <a:endParaRPr kumimoji="1" lang="ja-JP" altLang="en-US" dirty="0"/>
          </a:p>
        </p:txBody>
      </p:sp>
      <p:sp>
        <p:nvSpPr>
          <p:cNvPr id="10" name="矩形 24">
            <a:extLst>
              <a:ext uri="{FF2B5EF4-FFF2-40B4-BE49-F238E27FC236}">
                <a16:creationId xmlns:a16="http://schemas.microsoft.com/office/drawing/2014/main" id="{2D6BC8EC-9746-4CF0-8264-1D60B3F03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1295400"/>
            <a:ext cx="10439400" cy="50403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88900" algn="ctr">
              <a:buSzPts val="1400"/>
            </a:pPr>
            <a:r>
              <a:rPr lang="en-US" altLang="zh-CN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Traditional</a:t>
            </a:r>
            <a:r>
              <a:rPr lang="zh-CN" altLang="en-US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3.5"  HDD NAS</a:t>
            </a:r>
            <a:endParaRPr lang="en-US" b="1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</a:endParaRP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9244D480-4CFB-46C8-958F-0A1012BABBA5}"/>
              </a:ext>
            </a:extLst>
          </p:cNvPr>
          <p:cNvSpPr txBox="1"/>
          <p:nvPr/>
        </p:nvSpPr>
        <p:spPr>
          <a:xfrm>
            <a:off x="4203802" y="5074805"/>
            <a:ext cx="2980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USB-</a:t>
            </a:r>
            <a:r>
              <a:rPr lang="en-US" altLang="zh-TW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 to USB-</a:t>
            </a:r>
            <a:r>
              <a:rPr lang="en-US" altLang="zh-CN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ja-JP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ケーブル</a:t>
            </a:r>
            <a:endParaRPr lang="en-US" altLang="ja-JP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オプション</a:t>
            </a:r>
            <a:r>
              <a: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grpSp>
        <p:nvGrpSpPr>
          <p:cNvPr id="8" name="群組 6">
            <a:extLst>
              <a:ext uri="{FF2B5EF4-FFF2-40B4-BE49-F238E27FC236}">
                <a16:creationId xmlns:a16="http://schemas.microsoft.com/office/drawing/2014/main" id="{53A4D698-3793-496D-A324-818C0DCCDBB2}"/>
              </a:ext>
            </a:extLst>
          </p:cNvPr>
          <p:cNvGrpSpPr/>
          <p:nvPr/>
        </p:nvGrpSpPr>
        <p:grpSpPr>
          <a:xfrm>
            <a:off x="1332506" y="1393189"/>
            <a:ext cx="9526987" cy="4844733"/>
            <a:chOff x="510890" y="1059051"/>
            <a:chExt cx="7576861" cy="3255091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52D2D715-4A0A-41D4-87D3-554489A66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890" y="1798140"/>
              <a:ext cx="2470530" cy="2136332"/>
            </a:xfrm>
            <a:prstGeom prst="rect">
              <a:avLst/>
            </a:prstGeom>
          </p:spPr>
        </p:pic>
        <p:grpSp>
          <p:nvGrpSpPr>
            <p:cNvPr id="13" name="群組 2">
              <a:extLst>
                <a:ext uri="{FF2B5EF4-FFF2-40B4-BE49-F238E27FC236}">
                  <a16:creationId xmlns:a16="http://schemas.microsoft.com/office/drawing/2014/main" id="{23EE1F33-A4BA-44C2-9AE7-58BC0D02639D}"/>
                </a:ext>
              </a:extLst>
            </p:cNvPr>
            <p:cNvGrpSpPr/>
            <p:nvPr/>
          </p:nvGrpSpPr>
          <p:grpSpPr>
            <a:xfrm>
              <a:off x="5121295" y="1502002"/>
              <a:ext cx="1741729" cy="2286635"/>
              <a:chOff x="5028323" y="1502002"/>
              <a:chExt cx="2264338" cy="2286635"/>
            </a:xfrm>
          </p:grpSpPr>
          <p:cxnSp>
            <p:nvCxnSpPr>
              <p:cNvPr id="27" name="直線接點 14">
                <a:extLst>
                  <a:ext uri="{FF2B5EF4-FFF2-40B4-BE49-F238E27FC236}">
                    <a16:creationId xmlns:a16="http://schemas.microsoft.com/office/drawing/2014/main" id="{D2ABA2C7-74A1-4DDA-943F-7A45546A89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4154" y="2351429"/>
                <a:ext cx="1750353" cy="0"/>
              </a:xfrm>
              <a:prstGeom prst="straightConnector1">
                <a:avLst/>
              </a:prstGeom>
              <a:ln w="25400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接點 5">
                <a:extLst>
                  <a:ext uri="{FF2B5EF4-FFF2-40B4-BE49-F238E27FC236}">
                    <a16:creationId xmlns:a16="http://schemas.microsoft.com/office/drawing/2014/main" id="{3F875CD4-1CE0-44E5-804E-D991EE8AB3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8595" y="3788637"/>
                <a:ext cx="1765912" cy="0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7">
                <a:extLst>
                  <a:ext uri="{FF2B5EF4-FFF2-40B4-BE49-F238E27FC236}">
                    <a16:creationId xmlns:a16="http://schemas.microsoft.com/office/drawing/2014/main" id="{D13F19E8-C594-4B05-B644-FFBF283442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63214" y="1502002"/>
                <a:ext cx="2229447" cy="0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接點 8">
                <a:extLst>
                  <a:ext uri="{FF2B5EF4-FFF2-40B4-BE49-F238E27FC236}">
                    <a16:creationId xmlns:a16="http://schemas.microsoft.com/office/drawing/2014/main" id="{B357A7E6-8F34-4CD2-97D7-FE8CEC9B55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28323" y="1502002"/>
                <a:ext cx="7070" cy="2273579"/>
              </a:xfrm>
              <a:prstGeom prst="line">
                <a:avLst/>
              </a:prstGeom>
              <a:ln w="25400">
                <a:solidFill>
                  <a:srgbClr val="FFC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30">
              <a:extLst>
                <a:ext uri="{FF2B5EF4-FFF2-40B4-BE49-F238E27FC236}">
                  <a16:creationId xmlns:a16="http://schemas.microsoft.com/office/drawing/2014/main" id="{FEEE1FCB-282D-4C9D-B0AC-BDC3A8BA7BF4}"/>
                </a:ext>
              </a:extLst>
            </p:cNvPr>
            <p:cNvSpPr txBox="1"/>
            <p:nvPr/>
          </p:nvSpPr>
          <p:spPr>
            <a:xfrm>
              <a:off x="5127845" y="1231448"/>
              <a:ext cx="915616" cy="248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TS-251B</a:t>
              </a:r>
              <a:r>
                <a:rPr lang="en-US" sz="12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5" name="TextBox 30">
              <a:extLst>
                <a:ext uri="{FF2B5EF4-FFF2-40B4-BE49-F238E27FC236}">
                  <a16:creationId xmlns:a16="http://schemas.microsoft.com/office/drawing/2014/main" id="{E89C3AD9-F3F3-4AA3-BAEA-A4CAAB1AB39C}"/>
                </a:ext>
              </a:extLst>
            </p:cNvPr>
            <p:cNvSpPr txBox="1"/>
            <p:nvPr/>
          </p:nvSpPr>
          <p:spPr>
            <a:xfrm>
              <a:off x="5127845" y="2074430"/>
              <a:ext cx="1256926" cy="248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Windows PC</a:t>
              </a:r>
            </a:p>
          </p:txBody>
        </p:sp>
        <p:sp>
          <p:nvSpPr>
            <p:cNvPr id="16" name="TextBox 30">
              <a:extLst>
                <a:ext uri="{FF2B5EF4-FFF2-40B4-BE49-F238E27FC236}">
                  <a16:creationId xmlns:a16="http://schemas.microsoft.com/office/drawing/2014/main" id="{7EA206CA-B812-481D-B24C-8F445F59B385}"/>
                </a:ext>
              </a:extLst>
            </p:cNvPr>
            <p:cNvSpPr txBox="1"/>
            <p:nvPr/>
          </p:nvSpPr>
          <p:spPr>
            <a:xfrm>
              <a:off x="5127845" y="3478851"/>
              <a:ext cx="1319752" cy="248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MacBook Pro</a:t>
              </a:r>
            </a:p>
          </p:txBody>
        </p:sp>
        <p:pic>
          <p:nvPicPr>
            <p:cNvPr id="17" name="Shape 160">
              <a:extLst>
                <a:ext uri="{FF2B5EF4-FFF2-40B4-BE49-F238E27FC236}">
                  <a16:creationId xmlns:a16="http://schemas.microsoft.com/office/drawing/2014/main" id="{9F6525C3-973E-4873-BFAA-EDDA101B2E38}"/>
                </a:ext>
              </a:extLst>
            </p:cNvPr>
            <p:cNvPicPr preferRelativeResize="0"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039" y="2183330"/>
              <a:ext cx="1816712" cy="1138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F4CA79DE-B0FB-4FFC-8C71-A5D7F9403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4739" y="3411182"/>
              <a:ext cx="1510527" cy="902960"/>
            </a:xfrm>
            <a:prstGeom prst="rect">
              <a:avLst/>
            </a:prstGeom>
          </p:spPr>
        </p:pic>
        <p:pic>
          <p:nvPicPr>
            <p:cNvPr id="19" name="Content Placeholder 4">
              <a:extLst>
                <a:ext uri="{FF2B5EF4-FFF2-40B4-BE49-F238E27FC236}">
                  <a16:creationId xmlns:a16="http://schemas.microsoft.com/office/drawing/2014/main" id="{FD7E62DF-BA5A-4631-A29E-7A520DC06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30913" y="1059051"/>
              <a:ext cx="641977" cy="1141033"/>
            </a:xfrm>
            <a:prstGeom prst="rect">
              <a:avLst/>
            </a:prstGeom>
            <a:effectLst>
              <a:outerShdw blurRad="127000" dir="2700000" algn="tl" rotWithShape="0">
                <a:schemeClr val="tx1">
                  <a:lumMod val="75000"/>
                  <a:lumOff val="25000"/>
                  <a:alpha val="90000"/>
                </a:schemeClr>
              </a:outerShdw>
            </a:effectLst>
          </p:spPr>
        </p:pic>
        <p:grpSp>
          <p:nvGrpSpPr>
            <p:cNvPr id="20" name="群組 20">
              <a:extLst>
                <a:ext uri="{FF2B5EF4-FFF2-40B4-BE49-F238E27FC236}">
                  <a16:creationId xmlns:a16="http://schemas.microsoft.com/office/drawing/2014/main" id="{7B39E655-BFF2-47DB-BE55-826D49996447}"/>
                </a:ext>
              </a:extLst>
            </p:cNvPr>
            <p:cNvGrpSpPr/>
            <p:nvPr/>
          </p:nvGrpSpPr>
          <p:grpSpPr>
            <a:xfrm>
              <a:off x="2866043" y="1930631"/>
              <a:ext cx="2245474" cy="412939"/>
              <a:chOff x="2753705" y="1886636"/>
              <a:chExt cx="2518685" cy="463182"/>
            </a:xfrm>
          </p:grpSpPr>
          <p:pic>
            <p:nvPicPr>
              <p:cNvPr id="25" name="圖片 18">
                <a:extLst>
                  <a:ext uri="{FF2B5EF4-FFF2-40B4-BE49-F238E27FC236}">
                    <a16:creationId xmlns:a16="http://schemas.microsoft.com/office/drawing/2014/main" id="{6145A446-D9A0-4E02-8D46-A372474616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53705" y="1937835"/>
                <a:ext cx="1065125" cy="361740"/>
              </a:xfrm>
              <a:prstGeom prst="rect">
                <a:avLst/>
              </a:prstGeom>
            </p:spPr>
          </p:pic>
          <p:pic>
            <p:nvPicPr>
              <p:cNvPr id="26" name="圖片 19">
                <a:extLst>
                  <a:ext uri="{FF2B5EF4-FFF2-40B4-BE49-F238E27FC236}">
                    <a16:creationId xmlns:a16="http://schemas.microsoft.com/office/drawing/2014/main" id="{B8327C03-94B7-422D-96A7-38856C1DD7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38327" y="1886636"/>
                <a:ext cx="1334063" cy="463182"/>
              </a:xfrm>
              <a:prstGeom prst="rect">
                <a:avLst/>
              </a:prstGeom>
            </p:spPr>
          </p:pic>
        </p:grpSp>
        <p:grpSp>
          <p:nvGrpSpPr>
            <p:cNvPr id="21" name="群組 25">
              <a:extLst>
                <a:ext uri="{FF2B5EF4-FFF2-40B4-BE49-F238E27FC236}">
                  <a16:creationId xmlns:a16="http://schemas.microsoft.com/office/drawing/2014/main" id="{726F4B2D-1338-4917-9666-725F7E920CAC}"/>
                </a:ext>
              </a:extLst>
            </p:cNvPr>
            <p:cNvGrpSpPr/>
            <p:nvPr/>
          </p:nvGrpSpPr>
          <p:grpSpPr>
            <a:xfrm>
              <a:off x="2863219" y="3181020"/>
              <a:ext cx="1978650" cy="322501"/>
              <a:chOff x="2766640" y="3257504"/>
              <a:chExt cx="1978650" cy="322501"/>
            </a:xfrm>
          </p:grpSpPr>
          <p:pic>
            <p:nvPicPr>
              <p:cNvPr id="23" name="圖片 22">
                <a:extLst>
                  <a:ext uri="{FF2B5EF4-FFF2-40B4-BE49-F238E27FC236}">
                    <a16:creationId xmlns:a16="http://schemas.microsoft.com/office/drawing/2014/main" id="{E8FDBA80-5CD1-4504-A9F7-5CC7E34B7A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66640" y="3257504"/>
                <a:ext cx="949587" cy="322501"/>
              </a:xfrm>
              <a:prstGeom prst="rect">
                <a:avLst/>
              </a:prstGeom>
            </p:spPr>
          </p:pic>
          <p:pic>
            <p:nvPicPr>
              <p:cNvPr id="24" name="圖片 24">
                <a:extLst>
                  <a:ext uri="{FF2B5EF4-FFF2-40B4-BE49-F238E27FC236}">
                    <a16:creationId xmlns:a16="http://schemas.microsoft.com/office/drawing/2014/main" id="{A75077C9-D115-474A-841A-95F3B4CE69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800000">
                <a:off x="3795703" y="3257504"/>
                <a:ext cx="949587" cy="322501"/>
              </a:xfrm>
              <a:prstGeom prst="rect">
                <a:avLst/>
              </a:prstGeom>
            </p:spPr>
          </p:pic>
        </p:grpSp>
        <p:sp>
          <p:nvSpPr>
            <p:cNvPr id="22" name="TextBox 30">
              <a:extLst>
                <a:ext uri="{FF2B5EF4-FFF2-40B4-BE49-F238E27FC236}">
                  <a16:creationId xmlns:a16="http://schemas.microsoft.com/office/drawing/2014/main" id="{381E571B-9D0B-4E24-AA89-48E48198721F}"/>
                </a:ext>
              </a:extLst>
            </p:cNvPr>
            <p:cNvSpPr txBox="1"/>
            <p:nvPr/>
          </p:nvSpPr>
          <p:spPr>
            <a:xfrm>
              <a:off x="3123694" y="1502887"/>
              <a:ext cx="1812227" cy="431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altLang="ja-JP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altLang="zh-CN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USB 3.0 </a:t>
              </a:r>
              <a:r>
                <a:rPr lang="en-US" altLang="zh-TW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 to </a:t>
              </a:r>
              <a:r>
                <a:rPr lang="en-US" altLang="zh-CN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</a:p>
            <a:p>
              <a:r>
                <a:rPr lang="ja-JP" altLang="en-US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ケーブル同梱</a:t>
              </a:r>
              <a:endParaRPr lang="en-US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8512252"/>
      </p:ext>
    </p:extLst>
  </p:cSld>
  <p:clrMapOvr>
    <a:masterClrMapping/>
  </p:clrMapOvr>
</p:sld>
</file>

<file path=ppt/theme/theme1.xml><?xml version="1.0" encoding="utf-8"?>
<a:theme xmlns:a="http://schemas.openxmlformats.org/drawingml/2006/main" name="ForceMedia W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乳白ガラス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m_wide_2018  -  読み取り専用" id="{0B4F8904-A44B-4F92-B2B2-8754735A9FA4}" vid="{C62D53BF-E1F6-4CB3-987A-7A528B947E07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fm_wide_2018</Template>
  <TotalTime>0</TotalTime>
  <Words>866</Words>
  <Application>Microsoft Office PowerPoint</Application>
  <PresentationFormat>ワイド画面</PresentationFormat>
  <Paragraphs>176</Paragraphs>
  <Slides>23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0" baseType="lpstr">
      <vt:lpstr>굴림</vt:lpstr>
      <vt:lpstr>メイリオ</vt:lpstr>
      <vt:lpstr>游ゴシック</vt:lpstr>
      <vt:lpstr>Arial</vt:lpstr>
      <vt:lpstr>Calibri</vt:lpstr>
      <vt:lpstr>Times New Roman</vt:lpstr>
      <vt:lpstr>ForceMedia Wide</vt:lpstr>
      <vt:lpstr>RAID拡張エンクロージャー TRシリーズ(TR-002/TR-004)のご紹介</vt:lpstr>
      <vt:lpstr>TR-002 製品仕様</vt:lpstr>
      <vt:lpstr>TR-004 製品仕様</vt:lpstr>
      <vt:lpstr>ハードウェア紹介 TR-002 フロントビュー　</vt:lpstr>
      <vt:lpstr>ハードウェア紹介 TR-002 リアビュー</vt:lpstr>
      <vt:lpstr>ハードウェア紹介 TR-004 フロントビュー　</vt:lpstr>
      <vt:lpstr>ハードウェア紹介 TR-004 リアビュー</vt:lpstr>
      <vt:lpstr>ハードウェアRAID(DIPスイッチ)搭載</vt:lpstr>
      <vt:lpstr>USB Type-C</vt:lpstr>
      <vt:lpstr>TR-004の用途 その①</vt:lpstr>
      <vt:lpstr>External RAID Managerのダウンロード</vt:lpstr>
      <vt:lpstr>ディスクのフォーマット</vt:lpstr>
      <vt:lpstr>QNAP External RAID Manager</vt:lpstr>
      <vt:lpstr>RAIDグループ削除</vt:lpstr>
      <vt:lpstr>TR-004の用途 その②</vt:lpstr>
      <vt:lpstr>外付けRAIDエンクロージャー構成ウィーザード</vt:lpstr>
      <vt:lpstr>RAID作成~ストレージプール作成まで①</vt:lpstr>
      <vt:lpstr>RAID作成~ストレージプール作成まで②</vt:lpstr>
      <vt:lpstr>RAID作成~ストレージプール作成まで③</vt:lpstr>
      <vt:lpstr>TR-004の用途 その③</vt:lpstr>
      <vt:lpstr>TR-002とTR-004との比較</vt:lpstr>
      <vt:lpstr>その他情報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tr-004</dc:title>
  <dc:creator/>
  <cp:lastModifiedBy/>
  <cp:revision>1</cp:revision>
  <dcterms:created xsi:type="dcterms:W3CDTF">2018-07-09T01:05:38Z</dcterms:created>
  <dcterms:modified xsi:type="dcterms:W3CDTF">2019-04-03T02:21:23Z</dcterms:modified>
</cp:coreProperties>
</file>